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90" r:id="rId11"/>
    <p:sldId id="270" r:id="rId12"/>
    <p:sldId id="271" r:id="rId13"/>
    <p:sldId id="272" r:id="rId14"/>
    <p:sldId id="273" r:id="rId15"/>
    <p:sldId id="274" r:id="rId16"/>
    <p:sldId id="339" r:id="rId17"/>
    <p:sldId id="278" r:id="rId18"/>
    <p:sldId id="280" r:id="rId19"/>
    <p:sldId id="281" r:id="rId20"/>
    <p:sldId id="282" r:id="rId21"/>
    <p:sldId id="284" r:id="rId22"/>
    <p:sldId id="285" r:id="rId23"/>
    <p:sldId id="286" r:id="rId24"/>
    <p:sldId id="287" r:id="rId25"/>
    <p:sldId id="344" r:id="rId26"/>
    <p:sldId id="430" r:id="rId27"/>
    <p:sldId id="322" r:id="rId28"/>
    <p:sldId id="293" r:id="rId29"/>
    <p:sldId id="297" r:id="rId30"/>
    <p:sldId id="294" r:id="rId31"/>
    <p:sldId id="299" r:id="rId32"/>
    <p:sldId id="300" r:id="rId33"/>
    <p:sldId id="323" r:id="rId34"/>
    <p:sldId id="308" r:id="rId35"/>
    <p:sldId id="309" r:id="rId36"/>
    <p:sldId id="314" r:id="rId37"/>
    <p:sldId id="315" r:id="rId38"/>
    <p:sldId id="324" r:id="rId39"/>
    <p:sldId id="325" r:id="rId40"/>
    <p:sldId id="326" r:id="rId41"/>
    <p:sldId id="327" r:id="rId42"/>
    <p:sldId id="330" r:id="rId43"/>
    <p:sldId id="331" r:id="rId44"/>
    <p:sldId id="332" r:id="rId45"/>
    <p:sldId id="335" r:id="rId46"/>
    <p:sldId id="336" r:id="rId47"/>
    <p:sldId id="260" r:id="rId48"/>
  </p:sldIdLst>
  <p:sldSz cx="12192000" cy="6858000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4ABD5-23F4-42CF-9B0B-6E6D5BE79418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BE0C9-115E-41B4-8E3A-9DEF5DCC6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172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D3BE4-D721-4315-AE70-731AEB014AE9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F70D0-FC90-4A68-B5B3-CB952403AD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6680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9964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hyperlink" Target="mailto:proo@niw.gov.pl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8073" y="3029386"/>
            <a:ext cx="2218671" cy="165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 userDrawn="1"/>
        </p:nvSpPr>
        <p:spPr>
          <a:xfrm>
            <a:off x="3502025" y="0"/>
            <a:ext cx="1476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pic>
        <p:nvPicPr>
          <p:cNvPr id="9" name="Obraz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554878" y="5107237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le tekstowe 10"/>
          <p:cNvSpPr txBox="1">
            <a:spLocks noChangeArrowheads="1"/>
          </p:cNvSpPr>
          <p:nvPr userDrawn="1"/>
        </p:nvSpPr>
        <p:spPr bwMode="auto">
          <a:xfrm>
            <a:off x="2364085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/niw.gov.pl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12" name="Obraz 8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64572" y="5099998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ole tekstowe 11"/>
          <p:cNvSpPr txBox="1">
            <a:spLocks noChangeArrowheads="1"/>
          </p:cNvSpPr>
          <p:nvPr userDrawn="1"/>
        </p:nvSpPr>
        <p:spPr bwMode="auto">
          <a:xfrm>
            <a:off x="-13502" y="5795412"/>
            <a:ext cx="15339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narodowyinstytutwolnosci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35" y="5316635"/>
            <a:ext cx="308066" cy="252253"/>
          </a:xfrm>
          <a:prstGeom prst="rect">
            <a:avLst/>
          </a:prstGeom>
        </p:spPr>
      </p:pic>
      <p:sp>
        <p:nvSpPr>
          <p:cNvPr id="15" name="Owal 14"/>
          <p:cNvSpPr/>
          <p:nvPr userDrawn="1"/>
        </p:nvSpPr>
        <p:spPr>
          <a:xfrm>
            <a:off x="1537549" y="516423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0"/>
          <p:cNvSpPr txBox="1">
            <a:spLocks noChangeArrowheads="1"/>
          </p:cNvSpPr>
          <p:nvPr userDrawn="1"/>
        </p:nvSpPr>
        <p:spPr bwMode="auto">
          <a:xfrm>
            <a:off x="1364616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niwcrso</a:t>
            </a:r>
            <a:endParaRPr lang="pl-PL" sz="900" dirty="0"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8637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 userDrawn="1"/>
        </p:nvSpPr>
        <p:spPr>
          <a:xfrm>
            <a:off x="1" y="1016000"/>
            <a:ext cx="12192000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 userDrawn="1"/>
        </p:nvSpPr>
        <p:spPr>
          <a:xfrm>
            <a:off x="1" y="792163"/>
            <a:ext cx="12192000" cy="11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0" name="Obraz 2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147" y="119207"/>
            <a:ext cx="1227113" cy="568181"/>
          </a:xfrm>
          <a:prstGeom prst="rect">
            <a:avLst/>
          </a:prstGeom>
        </p:spPr>
      </p:pic>
      <p:sp>
        <p:nvSpPr>
          <p:cNvPr id="7" name="Symbol zastępczy zawartości 6"/>
          <p:cNvSpPr>
            <a:spLocks noGrp="1"/>
          </p:cNvSpPr>
          <p:nvPr>
            <p:ph sz="quarter" idx="13"/>
          </p:nvPr>
        </p:nvSpPr>
        <p:spPr>
          <a:xfrm>
            <a:off x="236538" y="1161026"/>
            <a:ext cx="11556722" cy="5110548"/>
          </a:xfrm>
        </p:spPr>
        <p:txBody>
          <a:bodyPr/>
          <a:lstStyle>
            <a:lvl1pPr marL="0" indent="0">
              <a:buNone/>
              <a:defRPr lang="pl-PL" dirty="0" smtClean="0"/>
            </a:lvl1pPr>
            <a:lvl2pPr marL="457200" indent="0">
              <a:buNone/>
              <a:defRPr lang="pl-PL" dirty="0" smtClean="0"/>
            </a:lvl2pPr>
            <a:lvl3pPr marL="914400" indent="0">
              <a:buNone/>
              <a:defRPr lang="pl-PL" dirty="0" smtClean="0"/>
            </a:lvl3pPr>
            <a:lvl4pPr marL="1371600" indent="0">
              <a:buNone/>
              <a:defRPr lang="pl-PL" dirty="0" smtClean="0"/>
            </a:lvl4pPr>
            <a:lvl5pPr marL="1828800" indent="0">
              <a:buNone/>
              <a:defRPr lang="pl-PL" dirty="0"/>
            </a:lvl5pPr>
          </a:lstStyle>
          <a:p>
            <a:pPr lvl="0"/>
            <a:endParaRPr lang="pl-PL" dirty="0"/>
          </a:p>
        </p:txBody>
      </p:sp>
      <p:pic>
        <p:nvPicPr>
          <p:cNvPr id="12" name="Obraz 1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491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1" y="1016000"/>
            <a:ext cx="12192000" cy="584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8" name="Prostokąt 7"/>
          <p:cNvSpPr/>
          <p:nvPr userDrawn="1"/>
        </p:nvSpPr>
        <p:spPr>
          <a:xfrm>
            <a:off x="1" y="792163"/>
            <a:ext cx="12192000" cy="11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9" name="Obraz 1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2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raz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147" y="119207"/>
            <a:ext cx="1227113" cy="56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5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 userDrawn="1"/>
        </p:nvSpPr>
        <p:spPr>
          <a:xfrm>
            <a:off x="3840163" y="0"/>
            <a:ext cx="83518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3502025" y="0"/>
            <a:ext cx="1476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9525" y="6387121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54878" y="5107237"/>
            <a:ext cx="794903" cy="79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ole tekstowe 10"/>
          <p:cNvSpPr txBox="1">
            <a:spLocks noChangeArrowheads="1"/>
          </p:cNvSpPr>
          <p:nvPr userDrawn="1"/>
        </p:nvSpPr>
        <p:spPr bwMode="auto">
          <a:xfrm>
            <a:off x="2364085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/niw.gov.pl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11" name="Obraz 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64572" y="5099998"/>
            <a:ext cx="794903" cy="79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ole tekstowe 11"/>
          <p:cNvSpPr txBox="1">
            <a:spLocks noChangeArrowheads="1"/>
          </p:cNvSpPr>
          <p:nvPr userDrawn="1"/>
        </p:nvSpPr>
        <p:spPr bwMode="auto">
          <a:xfrm>
            <a:off x="-13502" y="5795412"/>
            <a:ext cx="153395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narodowyinstytutwolnosci</a:t>
            </a:r>
            <a:endParaRPr lang="pl-PL" sz="900" dirty="0">
              <a:latin typeface="Tw Cen MT" pitchFamily="34" charset="-18"/>
            </a:endParaRP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35" y="5327268"/>
            <a:ext cx="308066" cy="252253"/>
          </a:xfrm>
          <a:prstGeom prst="rect">
            <a:avLst/>
          </a:prstGeom>
        </p:spPr>
      </p:pic>
      <p:sp>
        <p:nvSpPr>
          <p:cNvPr id="14" name="pole tekstowe 10"/>
          <p:cNvSpPr txBox="1">
            <a:spLocks noChangeArrowheads="1"/>
          </p:cNvSpPr>
          <p:nvPr userDrawn="1"/>
        </p:nvSpPr>
        <p:spPr bwMode="auto">
          <a:xfrm>
            <a:off x="1364616" y="5781738"/>
            <a:ext cx="96613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dirty="0">
                <a:latin typeface="Tw Cen MT" pitchFamily="34" charset="-18"/>
              </a:rPr>
              <a:t>/</a:t>
            </a:r>
            <a:r>
              <a:rPr lang="en-US" sz="900" dirty="0" err="1">
                <a:latin typeface="Tw Cen MT" pitchFamily="34" charset="-18"/>
              </a:rPr>
              <a:t>niwcrso</a:t>
            </a:r>
            <a:endParaRPr lang="pl-PL" sz="900" dirty="0">
              <a:latin typeface="Tw Cen MT" pitchFamily="34" charset="-18"/>
            </a:endParaRPr>
          </a:p>
        </p:txBody>
      </p:sp>
      <p:sp>
        <p:nvSpPr>
          <p:cNvPr id="15" name="Owal 14"/>
          <p:cNvSpPr/>
          <p:nvPr userDrawn="1"/>
        </p:nvSpPr>
        <p:spPr>
          <a:xfrm>
            <a:off x="1537549" y="5164235"/>
            <a:ext cx="559720" cy="559720"/>
          </a:xfrm>
          <a:prstGeom prst="ellipse">
            <a:avLst/>
          </a:prstGeom>
          <a:noFill/>
          <a:ln w="3175">
            <a:solidFill>
              <a:srgbClr val="C00000">
                <a:alpha val="59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4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784723" y="3043661"/>
            <a:ext cx="2114759" cy="158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Prostokąt 16"/>
          <p:cNvSpPr/>
          <p:nvPr userDrawn="1"/>
        </p:nvSpPr>
        <p:spPr>
          <a:xfrm>
            <a:off x="4084786" y="1162820"/>
            <a:ext cx="6921910" cy="352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3200" dirty="0">
                <a:latin typeface="+mj-lt"/>
              </a:rPr>
              <a:t>Biuro Programów Wspierania Rozwoju Społeczeństwa Obywatelskiego</a:t>
            </a:r>
          </a:p>
          <a:p>
            <a:pPr marL="342900" indent="-3429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  <a:buFont typeface="Wingdings 2" panose="05020102010507070707" pitchFamily="18" charset="2"/>
              <a:buChar char="'"/>
            </a:pPr>
            <a:r>
              <a:rPr lang="pl-PL" altLang="pl-PL" sz="3200" dirty="0">
                <a:latin typeface="+mj-lt"/>
              </a:rPr>
              <a:t> 885 221 531</a:t>
            </a:r>
          </a:p>
          <a:p>
            <a:pPr marL="342900" indent="-3429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  <a:buFont typeface="Webdings" panose="05030102010509060703" pitchFamily="18" charset="2"/>
              <a:buChar char=""/>
            </a:pPr>
            <a:r>
              <a:rPr lang="pl-PL" altLang="pl-PL" sz="3200" dirty="0">
                <a:latin typeface="+mj-lt"/>
              </a:rPr>
              <a:t> </a:t>
            </a:r>
            <a:r>
              <a:rPr lang="pl-PL" altLang="pl-PL" sz="3200" dirty="0">
                <a:latin typeface="+mj-lt"/>
                <a:hlinkClick r:id="rId7"/>
              </a:rPr>
              <a:t>proo@niw.gov.pl</a:t>
            </a:r>
            <a:endParaRPr lang="pl-PL" altLang="pl-PL" sz="3200" dirty="0">
              <a:latin typeface="+mj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endParaRPr lang="pl-PL" altLang="pl-PL" sz="3200" dirty="0">
              <a:solidFill>
                <a:srgbClr val="C00000"/>
              </a:solidFill>
              <a:latin typeface="+mj-lt"/>
            </a:endParaRP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3200" dirty="0">
                <a:solidFill>
                  <a:srgbClr val="C00000"/>
                </a:solidFill>
                <a:latin typeface="+mj-lt"/>
              </a:rPr>
              <a:t>Dziękujemy za uwagę!</a:t>
            </a: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t="29937" r="56261" b="29057"/>
          <a:stretch/>
        </p:blipFill>
        <p:spPr>
          <a:xfrm>
            <a:off x="8123752" y="2191766"/>
            <a:ext cx="2365968" cy="263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77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952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804-41AB-4D7F-AD93-B69BBD8F3700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0FCCA-2155-478C-9513-AC6234F9E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654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13E02-4004-4DD1-BBB2-5CA8FD8A6CC1}" type="datetimeFigureOut">
              <a:rPr lang="pl-PL" smtClean="0"/>
              <a:t>08.11.2019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FBFB2-8262-4AE4-A1AF-1FD29ABE4B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531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2" r:id="rId3"/>
    <p:sldLayoutId id="2147483663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rator.niw.gov.pl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rator.niw.gov.pl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312320" y="5218584"/>
            <a:ext cx="7172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-18"/>
              </a:rPr>
              <a:t>SPOTKANIE INFORMACYJNE 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20" y="1327045"/>
            <a:ext cx="6898497" cy="372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2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Programu Rozwoju Organizacji Obywatelskich na lata 2018–2030 PROO</a:t>
            </a:r>
            <a:r>
              <a:rPr lang="pl-PL" altLang="pl-PL" sz="1800" dirty="0">
                <a:latin typeface="+mj-lt"/>
              </a:rPr>
              <a:t> ma na celu wsparcie rozwoju instytucjonalnego organizacji społeczeństwa obywatelskiego oraz zwiększenie udziału tych organizacji w życiu publicznym i upowszechnianiu demokratycznych norm obywatelskości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Cel szczegółowy 1. </a:t>
            </a:r>
            <a:r>
              <a:rPr lang="pl-PL" altLang="pl-PL" sz="1800" dirty="0">
                <a:latin typeface="+mj-lt"/>
              </a:rPr>
              <a:t>Wzrost zaangażowania obywateli i organizacji obywatelskich w życie publiczne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Cel szczegółowy 2. </a:t>
            </a:r>
            <a:r>
              <a:rPr lang="pl-PL" altLang="pl-PL" sz="1800" dirty="0">
                <a:latin typeface="+mj-lt"/>
              </a:rPr>
              <a:t>Wzmocnienie organizacji obywatelskich w wymiarze strategicznym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Cel szczegółowy 3. </a:t>
            </a:r>
            <a:r>
              <a:rPr lang="pl-PL" altLang="pl-PL" sz="1800" dirty="0">
                <a:latin typeface="+mj-lt"/>
              </a:rPr>
              <a:t>Poprawa stabilności finansowej organizacji obywatelskich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Ramy prawne PROO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Program Rozwoju Organizacji Obywatelskich na lata 2018–2030 przyjęty uchwałą nr 104/2018 Rady Ministrów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z dnia 7 sierpnia 2018 roku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Ustawa z dnia 15 września 2017 r. o Narodowym Instytucie Wolności – Centrum Rozwoju Społeczeństwa Obywatelskiego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pl-PL" sz="1800" dirty="0">
                <a:latin typeface="+mj-lt"/>
              </a:rPr>
              <a:t>U</a:t>
            </a:r>
            <a:r>
              <a:rPr lang="pl-PL" altLang="pl-PL" sz="1800" dirty="0">
                <a:latin typeface="+mj-lt"/>
              </a:rPr>
              <a:t>stawa z dnia 19 listopada  2009  r. o  grach  hazardowych </a:t>
            </a:r>
            <a:r>
              <a:rPr lang="en-US" altLang="pl-PL" sz="1800" dirty="0">
                <a:latin typeface="+mj-lt"/>
              </a:rPr>
              <a:t>- </a:t>
            </a:r>
            <a:r>
              <a:rPr lang="pl-PL" altLang="pl-PL" sz="1800" dirty="0">
                <a:latin typeface="+mj-lt"/>
              </a:rPr>
              <a:t>art. 88a  tworzy Fundusz Wspierania Rozwoju Społeczeństwa Obywatelskiego (środki te stanowi</a:t>
            </a:r>
            <a:r>
              <a:rPr lang="en-US" altLang="pl-PL" sz="1800" dirty="0">
                <a:latin typeface="+mj-lt"/>
              </a:rPr>
              <a:t>ą</a:t>
            </a:r>
            <a:r>
              <a:rPr lang="pl-PL" altLang="pl-PL" sz="1800" dirty="0">
                <a:latin typeface="+mj-lt"/>
              </a:rPr>
              <a:t> źródło finansowania realizacji Programu)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Rozporządzenie Przewodniczącego Komitetu do spraw Pożytku Publicznego z dnia 8 listopada 2018 r. w sprawie szczegółowych warunków uzyskiwania dofinansowania realizacji zadań z zakresu wspierania rozwoju społeczeństwa obywatelskiego, trybu składania wniosków oraz przekazywania środków z Funduszu Wspierania Rozwoju Społeczeństwa Obywatelskiego</a:t>
            </a:r>
          </a:p>
        </p:txBody>
      </p:sp>
    </p:spTree>
    <p:extLst>
      <p:ext uri="{BB962C8B-B14F-4D97-AF65-F5344CB8AC3E}">
        <p14:creationId xmlns:p14="http://schemas.microsoft.com/office/powerpoint/2010/main" val="2387504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788" y="-96592"/>
            <a:ext cx="7341079" cy="526242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142" y="1380968"/>
            <a:ext cx="8111900" cy="581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20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Priorytety PROO</a:t>
            </a:r>
            <a:endParaRPr lang="pl-PL" altLang="pl-PL" sz="18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pl-PL" altLang="pl-PL" sz="1800" b="1" dirty="0">
                <a:latin typeface="+mj-lt"/>
              </a:rPr>
              <a:t>Zrównoważony rozwój organizacyjny</a:t>
            </a:r>
          </a:p>
          <a:p>
            <a:pPr marL="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1a. </a:t>
            </a:r>
            <a:r>
              <a:rPr lang="pl-PL" altLang="pl-PL" sz="1800" dirty="0">
                <a:latin typeface="+mj-lt"/>
              </a:rPr>
              <a:t>Wsparcie działań misyjnych i rozwoju instytucjonalnego</a:t>
            </a:r>
          </a:p>
          <a:p>
            <a:pPr defTabSz="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	1b. </a:t>
            </a:r>
            <a:r>
              <a:rPr lang="pl-PL" altLang="pl-PL" sz="1800" dirty="0">
                <a:latin typeface="+mj-lt"/>
              </a:rPr>
              <a:t>Dotacje na wkład własny</a:t>
            </a:r>
          </a:p>
          <a:p>
            <a:pPr marL="342900" indent="-342900"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 startAt="2"/>
            </a:pPr>
            <a:r>
              <a:rPr lang="pl-PL" altLang="pl-PL" sz="1800" b="1" dirty="0">
                <a:latin typeface="+mj-lt"/>
              </a:rPr>
              <a:t>Kapitały żelazne</a:t>
            </a:r>
          </a:p>
          <a:p>
            <a:pPr marL="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2a. </a:t>
            </a:r>
            <a:r>
              <a:rPr lang="pl-PL" altLang="pl-PL" sz="1800" dirty="0">
                <a:latin typeface="+mj-lt"/>
              </a:rPr>
              <a:t>Dotacje operacyjne na wsparcie budowania początkowych kapitałów żelaznych</a:t>
            </a:r>
          </a:p>
          <a:p>
            <a:pPr marL="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2b. </a:t>
            </a:r>
            <a:r>
              <a:rPr lang="pl-PL" altLang="pl-PL" sz="1800" dirty="0">
                <a:latin typeface="+mj-lt"/>
              </a:rPr>
              <a:t>Dofinansowanie początkowych kapitałów żelaznych</a:t>
            </a:r>
          </a:p>
          <a:p>
            <a:pPr marL="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2c. </a:t>
            </a:r>
            <a:r>
              <a:rPr lang="pl-PL" altLang="pl-PL" sz="1800" dirty="0">
                <a:latin typeface="+mj-lt"/>
              </a:rPr>
              <a:t>Dofinansowanie rozbudowy kapitałów żelaznych</a:t>
            </a:r>
          </a:p>
          <a:p>
            <a:pPr marL="342900" indent="-342900"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 startAt="3"/>
            </a:pPr>
            <a:r>
              <a:rPr lang="pl-PL" altLang="pl-PL" sz="1800" b="1" dirty="0">
                <a:latin typeface="+mj-lt"/>
              </a:rPr>
              <a:t>Rozwój instytucjonalny lokalnych organizacji strażniczych i mediów obywatelskich</a:t>
            </a:r>
          </a:p>
          <a:p>
            <a:pPr marL="342900" indent="-342900"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 startAt="3"/>
            </a:pPr>
            <a:r>
              <a:rPr lang="pl-PL" altLang="pl-PL" sz="1800" b="1" dirty="0">
                <a:latin typeface="+mj-lt"/>
              </a:rPr>
              <a:t>Rozwój instytucjonalny think tanków obywatelskich</a:t>
            </a:r>
          </a:p>
          <a:p>
            <a:pPr marL="342900" indent="-342900"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 startAt="3"/>
            </a:pPr>
            <a:r>
              <a:rPr lang="pl-PL" altLang="pl-PL" sz="1800" b="1" dirty="0">
                <a:latin typeface="+mj-lt"/>
              </a:rPr>
              <a:t>Wsparcie doraźne 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b="1" dirty="0">
                <a:latin typeface="+mj-lt"/>
              </a:rPr>
              <a:t>Uwaga! Konkursy w ramach Priorytetów ogłaszane są odrębnie i są niezależne od siebie!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1388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3"/>
          <p:cNvSpPr txBox="1">
            <a:spLocks/>
          </p:cNvSpPr>
          <p:nvPr/>
        </p:nvSpPr>
        <p:spPr>
          <a:xfrm>
            <a:off x="236537" y="1337469"/>
            <a:ext cx="11631614" cy="504110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charset="0"/>
              <a:buNone/>
            </a:pPr>
            <a:endParaRPr lang="pl-PL" altLang="pl-PL" b="1" dirty="0">
              <a:latin typeface="Calibri Light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800914"/>
              </p:ext>
            </p:extLst>
          </p:nvPr>
        </p:nvGraphicFramePr>
        <p:xfrm>
          <a:off x="256343" y="1283863"/>
          <a:ext cx="11592000" cy="43221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08000">
                  <a:extLst>
                    <a:ext uri="{9D8B030D-6E8A-4147-A177-3AD203B41FA5}">
                      <a16:colId xmlns:a16="http://schemas.microsoft.com/office/drawing/2014/main" xmlns="" val="39043966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423209092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374568283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72262153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245530372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238391393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6817235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425134917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353352128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8210957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84026309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96958036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1670688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xmlns="" val="1536502128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Programu</a:t>
                      </a: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+mj-lt"/>
                        </a:rPr>
                        <a:t>Środki na realizację Programu w kolejnych latach w mln zł</a:t>
                      </a:r>
                      <a:endParaRPr lang="pl-PL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054008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2018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2019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2021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2022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2023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2024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2027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2028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2029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2030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21700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1a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Wsparcie działań misyjnych i rozwoju instytucjonalnego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29,7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27,9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27,9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25,65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25,65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25,65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22,5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21,6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21,6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3040457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1b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Dotacje na wkład własny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0802493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2a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Dotacje operacyjne na wsparcie budowy początkowych kapitałów żelaznych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4,5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4,5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5524015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2b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Dofinansowanie początkowych kapitałów żelaznych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2,25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147299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2c	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Dofinansowanie rozbudowy kapitałów żelaznych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0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0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3,15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3,15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775380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3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Rozwój instytucjonalny lokalnych organizacji strażniczych i mediów obywatelskich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9356082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4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Rozwój instytucjonalny think tanków obywatelskich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3,6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3,6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151602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5</a:t>
                      </a:r>
                      <a:br>
                        <a:rPr lang="pl-PL" sz="1300" dirty="0">
                          <a:effectLst/>
                          <a:latin typeface="+mj-lt"/>
                        </a:rPr>
                      </a:br>
                      <a:r>
                        <a:rPr lang="pl-PL" sz="1300" dirty="0">
                          <a:effectLst/>
                          <a:latin typeface="+mj-lt"/>
                        </a:rPr>
                        <a:t>Wsparcie doraźne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6070151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Priorytet 6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42315" algn="l"/>
                        </a:tabLs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Pomoc techniczna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1,8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1,8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60956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+mj-lt"/>
                        </a:rPr>
                        <a:t> Razem</a:t>
                      </a:r>
                      <a:endParaRPr lang="pl-PL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>
                          <a:effectLst/>
                          <a:latin typeface="+mj-lt"/>
                        </a:rPr>
                        <a:t>45</a:t>
                      </a:r>
                      <a:endParaRPr lang="pl-PL" sz="13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300" dirty="0">
                          <a:effectLst/>
                          <a:latin typeface="+mj-lt"/>
                        </a:rPr>
                        <a:t>45</a:t>
                      </a:r>
                      <a:endParaRPr lang="pl-PL" sz="13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29" marR="41829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64025524"/>
                  </a:ext>
                </a:extLst>
              </a:tr>
            </a:tbl>
          </a:graphicData>
        </a:graphic>
      </p:graphicFrame>
      <p:sp>
        <p:nvSpPr>
          <p:cNvPr id="5" name="Prostokąt 4"/>
          <p:cNvSpPr/>
          <p:nvPr/>
        </p:nvSpPr>
        <p:spPr>
          <a:xfrm>
            <a:off x="186659" y="5723830"/>
            <a:ext cx="117313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altLang="pl-PL" sz="1600" dirty="0">
                <a:latin typeface="+mj-lt"/>
              </a:rPr>
              <a:t>Łączna wartość środków przeznaczonych na realizację PROO wynosi </a:t>
            </a:r>
            <a:r>
              <a:rPr lang="pl-PL" altLang="pl-PL" sz="1600" b="1" dirty="0">
                <a:latin typeface="+mj-lt"/>
              </a:rPr>
              <a:t>585 mln zł </a:t>
            </a:r>
            <a:br>
              <a:rPr lang="pl-PL" altLang="pl-PL" sz="1600" b="1" dirty="0">
                <a:latin typeface="+mj-lt"/>
              </a:rPr>
            </a:br>
            <a:r>
              <a:rPr lang="pl-PL" altLang="pl-PL" sz="1600" dirty="0">
                <a:latin typeface="+mj-lt"/>
              </a:rPr>
              <a:t>(Fundusz Wspierania Rozwoju Społeczeństwa Obywatelskiego – 4% z dopłat do gier objętych monopolem państwa)</a:t>
            </a:r>
          </a:p>
        </p:txBody>
      </p:sp>
    </p:spTree>
    <p:extLst>
      <p:ext uri="{BB962C8B-B14F-4D97-AF65-F5344CB8AC3E}">
        <p14:creationId xmlns:p14="http://schemas.microsoft.com/office/powerpoint/2010/main" val="1340078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Beneficjenci PROO</a:t>
            </a:r>
            <a:endParaRPr lang="pl-PL" altLang="pl-PL" sz="1800" dirty="0">
              <a:solidFill>
                <a:srgbClr val="C00000"/>
              </a:solidFill>
              <a:latin typeface="+mj-lt"/>
            </a:endParaRP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Organizacje pozarządowe, o których mowa w art. 3 ust. 2 UoDPPiW, w tym w szczególności stowarzyszenia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(w tym stowarzyszenia zwykłe), związki stowarzyszeń, fundacje oraz jednostki terenowe organizacji pozarządowych posiadające osobowość prawną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Osoby prawne i jednostki organizacyjne działające na podstawie przepisów o stosunku Państwa do Kościoła Katolickiego w Rzeczypospolitej Polskiej, o stosunku Państwa do innych kościołów i związków wyznaniowych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oraz o gwarancjach wolności sumienia i wyznania, jeżeli ich cele statutowe obejmują prowadzenie działalności pożytku publicznego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Spółdzielnie socjalne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Spółki akcyjne i spółki z ograniczoną odpowiedzialnością oraz kluby sportowe będące spółkami działającymi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na podstawie przepisów ustawy z dnia 25 czerwca 2010 r. o sporcie (tj. Dz. U. z 2018 r. poz. 1263),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które nie działają w celu osiągnięcia zysku oraz przeznaczają całość dochodu na realizację celów statutowych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oraz nie przeznaczają zysku do podziału między swoich udziałowców, akcjonariuszy i pracowników</a:t>
            </a:r>
          </a:p>
          <a:p>
            <a:pPr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solidFill>
                  <a:srgbClr val="C00000"/>
                </a:solidFill>
                <a:latin typeface="+mj-lt"/>
              </a:rPr>
              <a:t>Dodatkowe kryteria udziału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latin typeface="+mj-lt"/>
              </a:rPr>
              <a:t>Priorytet 3 i Priorytet 4 Programu PROO dedykowane są organizacjom, których dotychczasowa działalność pozwala na zakwalifikowanie ich jako media obywatelskie, organizacje strażnicze, think tanki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1350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Grupa partnerska</a:t>
            </a:r>
            <a:endParaRPr lang="pl-PL" altLang="pl-PL" sz="1800" dirty="0">
              <a:solidFill>
                <a:srgbClr val="C00000"/>
              </a:solidFill>
              <a:latin typeface="+mj-lt"/>
            </a:endParaRP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Grupa partnerska może być tworzona przez Wnioskodawcę oraz inne podmioty uprawnione do udziału w konkursie lub podmioty nieuprawnione do udziału w Konkursie w celu współpracy przy realizacji działań przedstawionych </a:t>
            </a:r>
            <a:br>
              <a:rPr lang="pl-PL" altLang="pl-PL" sz="1800" dirty="0">
                <a:latin typeface="+mj-lt"/>
              </a:rPr>
            </a:br>
            <a:r>
              <a:rPr lang="pl-PL" altLang="pl-PL" sz="1800" dirty="0">
                <a:latin typeface="+mj-lt"/>
              </a:rPr>
              <a:t>we wniosku 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Niedozwolone są przepływy finansowe do partnerów, którymi są podmioty nieuprawnione do udziału w konkursie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Organizacja, która złożyła wniosek jako lider grupy partnerskiej może być również członkiem nie więcej niż dwóch grup partnerskich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Lider grupy partnerskiej</a:t>
            </a:r>
            <a:endParaRPr lang="pl-PL" altLang="pl-PL" sz="2400" dirty="0">
              <a:solidFill>
                <a:srgbClr val="C00000"/>
              </a:solidFill>
            </a:endParaRP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Podmiot uprawniony do udziału w konkursie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Reprezentuje grupę na zewnątrz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j-lt"/>
              </a:rPr>
              <a:t>Ponosi całkowitą odpowiedzialność (także finansową) za osiągnięcie zakładanych rezultatów zadania i rozliczenie dotacji</a:t>
            </a:r>
          </a:p>
          <a:p>
            <a:pPr>
              <a:spcBef>
                <a:spcPts val="12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b="1" dirty="0">
                <a:latin typeface="+mj-lt"/>
              </a:rPr>
              <a:t>W ramach Priorytetu 5 „Wsparcie doraźne” </a:t>
            </a:r>
            <a:r>
              <a:rPr lang="pl-PL" altLang="pl-PL" sz="1800" b="1" dirty="0">
                <a:solidFill>
                  <a:srgbClr val="C00000"/>
                </a:solidFill>
                <a:latin typeface="+mj-lt"/>
              </a:rPr>
              <a:t>nie można </a:t>
            </a:r>
            <a:r>
              <a:rPr lang="pl-PL" altLang="pl-PL" sz="1800" b="1" dirty="0">
                <a:latin typeface="+mj-lt"/>
              </a:rPr>
              <a:t>składać wniosków w grupach partnerskich!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0240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Limit wniosków w Konkursach</a:t>
            </a:r>
          </a:p>
          <a:p>
            <a:pPr marL="285750" lvl="0" indent="-285750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latin typeface="+mj-lt"/>
              </a:rPr>
              <a:t>W ramach danego Konkursu (P1a, P3, P4) uprawniona organizacja może złożyć jeden wniosek</a:t>
            </a:r>
          </a:p>
          <a:p>
            <a:pPr marL="285750" lvl="0" indent="-285750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Limit ten dotyczy zarówno organizacji składających wniosek samodzielnie, jak i organizacji składających wniosek jako lider grupy partnerskiej, z zastrzeżeniem, że: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latin typeface="+mj-lt"/>
              </a:rPr>
              <a:t>złożenie wniosku przez organizację, która występuje jako lider grupy partnerskiej wyczerpuje limit wniosków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latin typeface="+mj-lt"/>
              </a:rPr>
              <a:t>złożenie wniosku przez organizację, która występuje jako samodzielny Wnioskodawca wyczerpuje limit wniosków 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latin typeface="+mj-lt"/>
              </a:rPr>
              <a:t>organizacja, która złożyła wniosek samodzielnie może być również członkiem innych grup partnerskich 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latin typeface="+mj-lt"/>
              </a:rPr>
              <a:t>organizacja, która złożyła wniosek jako lider grupy partnerskiej może być również członkiem nie więcej niż dwóch grup partnerskich</a:t>
            </a:r>
          </a:p>
          <a:p>
            <a:pPr marL="285750" indent="-285750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latin typeface="+mj-lt"/>
              </a:rPr>
              <a:t>W ramach Priorytetu 5 uprawniona organizacja może złożyć w ramach danej edycji: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b="1" dirty="0">
                <a:latin typeface="+mj-lt"/>
              </a:rPr>
              <a:t>jeden wniosek w ramach schematu „POMOC DORAŹNA”</a:t>
            </a:r>
          </a:p>
          <a:p>
            <a:pPr marL="742950" lvl="1" indent="-285750"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b="1" dirty="0">
                <a:latin typeface="+mj-lt"/>
              </a:rPr>
              <a:t>jeden wniosek w ramach schematu „ŻYCIE PUBLICZNE”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754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Koszty kwalifikowalne</a:t>
            </a:r>
            <a:endParaRPr lang="pl-PL" sz="2400" b="1" dirty="0">
              <a:latin typeface="Tw Cen MT" panose="020B0602020104020603" pitchFamily="34" charset="-18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1800" b="1" dirty="0">
                <a:latin typeface="+mj-lt"/>
              </a:rPr>
              <a:t>Kryterium dla kwalifikowalności wydatków </a:t>
            </a:r>
            <a:r>
              <a:rPr lang="pl-PL" sz="1800" dirty="0">
                <a:latin typeface="+mj-lt"/>
              </a:rPr>
              <a:t>będzie ich </a:t>
            </a:r>
            <a:r>
              <a:rPr lang="pl-PL" sz="1800" b="1" dirty="0">
                <a:solidFill>
                  <a:srgbClr val="C00000"/>
                </a:solidFill>
                <a:latin typeface="+mj-lt"/>
              </a:rPr>
              <a:t>bezpośredni związek</a:t>
            </a:r>
            <a:r>
              <a:rPr lang="pl-PL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pl-PL" sz="1800" dirty="0">
                <a:latin typeface="+mj-lt"/>
              </a:rPr>
              <a:t>ze specyfiką prowadzonej działalności statutowej, a także koncepcją rozwoju organizacji w  ramach zadania, na realizację którego została udzielona dotacja. 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pl-PL" sz="1800" b="1" dirty="0">
                <a:latin typeface="+mj-lt"/>
              </a:rPr>
              <a:t>Wydatki w ramach wykonywania zadania są kwalifikowalne, jeżeli są:</a:t>
            </a: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C00000"/>
                </a:solidFill>
                <a:latin typeface="+mj-lt"/>
              </a:rPr>
              <a:t>niezbędne</a:t>
            </a:r>
            <a:r>
              <a:rPr lang="pl-PL" sz="1800" dirty="0">
                <a:latin typeface="+mj-lt"/>
              </a:rPr>
              <a:t> dla realizacji celów statutowych organizacji i jej rozwoju instytucjonalnego</a:t>
            </a: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C00000"/>
                </a:solidFill>
                <a:latin typeface="+mj-lt"/>
              </a:rPr>
              <a:t>racjonalne, celowe i efektywne</a:t>
            </a:r>
            <a:endParaRPr lang="pl-PL" sz="1800" dirty="0">
              <a:latin typeface="+mj-lt"/>
            </a:endParaRP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zostały </a:t>
            </a:r>
            <a:r>
              <a:rPr lang="pl-PL" sz="1800" dirty="0">
                <a:solidFill>
                  <a:srgbClr val="C00000"/>
                </a:solidFill>
                <a:latin typeface="+mj-lt"/>
              </a:rPr>
              <a:t>faktycznie poniesione </a:t>
            </a:r>
            <a:r>
              <a:rPr lang="pl-PL" sz="1800" dirty="0">
                <a:latin typeface="+mj-lt"/>
              </a:rPr>
              <a:t>w okresie wskazanym w umowie</a:t>
            </a: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C00000"/>
                </a:solidFill>
                <a:latin typeface="+mj-lt"/>
              </a:rPr>
              <a:t>udokumentowane</a:t>
            </a:r>
            <a:endParaRPr lang="pl-PL" sz="1800" dirty="0">
              <a:latin typeface="+mj-lt"/>
            </a:endParaRPr>
          </a:p>
          <a:p>
            <a:pPr marL="715963" indent="-2857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latin typeface="+mj-lt"/>
              </a:rPr>
              <a:t>zgodne z odrębnymi przepisami prawa powszechnie obowiązującego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pl-PL" sz="1800" dirty="0">
              <a:latin typeface="+mj-lt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l-PL" sz="1800" dirty="0">
                <a:latin typeface="+mj-lt"/>
              </a:rPr>
              <a:t>W ramach kwoty dotacji mogą znaleźć się </a:t>
            </a:r>
            <a:r>
              <a:rPr lang="pl-PL" sz="1800" dirty="0">
                <a:solidFill>
                  <a:srgbClr val="C00000"/>
                </a:solidFill>
                <a:latin typeface="+mj-lt"/>
              </a:rPr>
              <a:t>koszty inwestycji</a:t>
            </a:r>
            <a:r>
              <a:rPr lang="pl-PL" sz="1800" dirty="0">
                <a:latin typeface="+mj-lt"/>
              </a:rPr>
              <a:t>, racjonalnie zaplanowane w odniesieniu do działalności misyjnej i rozwoju instytucjonalnego </a:t>
            </a:r>
            <a:r>
              <a:rPr lang="pl-PL" sz="1800" dirty="0" smtClean="0">
                <a:latin typeface="+mj-lt"/>
              </a:rPr>
              <a:t>organizacji.</a:t>
            </a:r>
            <a:endParaRPr lang="pl-PL" sz="1800" dirty="0">
              <a:latin typeface="+mj-lt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altLang="pl-PL" sz="1800" dirty="0">
                <a:latin typeface="+mj-lt"/>
              </a:rPr>
              <a:t>Dopuszczalne jest wydatkowanie środków poza granicami </a:t>
            </a:r>
            <a:r>
              <a:rPr lang="pl-PL" altLang="pl-PL" sz="1800" dirty="0" smtClean="0">
                <a:latin typeface="+mj-lt"/>
              </a:rPr>
              <a:t>kraju.</a:t>
            </a:r>
            <a:endParaRPr lang="pl-PL" sz="1800" b="1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649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8" y="1161026"/>
            <a:ext cx="11556722" cy="5110548"/>
          </a:xfrm>
        </p:spPr>
        <p:txBody>
          <a:bodyPr>
            <a:noAutofit/>
          </a:bodyPr>
          <a:lstStyle/>
          <a:p>
            <a:pPr lvl="0"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Kryteria oceny merytorycznej (uproszczony schemat)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7462798" y="1953801"/>
            <a:ext cx="1800000" cy="180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Wykonalność (zasoby, doświadczenie)</a:t>
            </a:r>
            <a:endParaRPr lang="pl-PL" sz="20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266590" y="1953801"/>
            <a:ext cx="1800000" cy="180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Diagnoza potrzeb (organizacja </a:t>
            </a:r>
            <a:b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 interesariusze) </a:t>
            </a:r>
            <a:endParaRPr lang="pl-PL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2665326" y="1953801"/>
            <a:ext cx="1800000" cy="180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Plan działań </a:t>
            </a:r>
            <a:b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(co chcemy zrobić</a:t>
            </a:r>
            <a:r>
              <a:rPr lang="pl-PL" sz="1600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)</a:t>
            </a:r>
            <a:endParaRPr lang="pl-PL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5064062" y="1953801"/>
            <a:ext cx="1800000" cy="180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Rezultaty (wpływ na organizację </a:t>
            </a:r>
            <a:b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i interesariuszy</a:t>
            </a:r>
            <a:r>
              <a:rPr lang="pl-PL" sz="1600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) </a:t>
            </a:r>
            <a:endParaRPr lang="pl-PL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9861534" y="1953801"/>
            <a:ext cx="1800000" cy="1800000"/>
          </a:xfrm>
          <a:prstGeom prst="rect">
            <a:avLst/>
          </a:prstGeom>
          <a:solidFill>
            <a:srgbClr val="99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Adekwatność budżetu </a:t>
            </a:r>
            <a:b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pl-PL" dirty="0">
                <a:solidFill>
                  <a:srgbClr val="171717"/>
                </a:solidFill>
                <a:effectLst/>
                <a:latin typeface="+mj-lt"/>
                <a:ea typeface="Calibri" panose="020F0502020204030204" pitchFamily="34" charset="0"/>
              </a:rPr>
              <a:t>do działań</a:t>
            </a:r>
            <a:endParaRPr lang="pl-PL" sz="20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8" name="Nawias klamrowy zamykający 17"/>
          <p:cNvSpPr/>
          <p:nvPr/>
        </p:nvSpPr>
        <p:spPr>
          <a:xfrm rot="5400000">
            <a:off x="5827112" y="-1646687"/>
            <a:ext cx="322073" cy="11503222"/>
          </a:xfrm>
          <a:prstGeom prst="rightBrace">
            <a:avLst>
              <a:gd name="adj1" fmla="val 8333"/>
              <a:gd name="adj2" fmla="val 5075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266590" y="4370736"/>
            <a:ext cx="11394943" cy="19030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1950" indent="-180975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pl-PL" dirty="0">
                <a:latin typeface="+mj-lt"/>
                <a:ea typeface="Times New Roman" panose="02020603050405020304" pitchFamily="18" charset="0"/>
              </a:rPr>
              <a:t>Ocena każdego z kryteriów uwzględnia analizę wniosku jako całości </a:t>
            </a:r>
          </a:p>
          <a:p>
            <a:pPr marL="361950" indent="-180975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pl-PL" dirty="0">
                <a:latin typeface="+mj-lt"/>
                <a:ea typeface="Times New Roman" panose="02020603050405020304" pitchFamily="18" charset="0"/>
              </a:rPr>
              <a:t>Kluczowa dla</a:t>
            </a:r>
            <a:r>
              <a:rPr lang="pl-PL" dirty="0">
                <a:effectLst/>
                <a:latin typeface="+mj-lt"/>
                <a:ea typeface="Times New Roman" panose="02020603050405020304" pitchFamily="18" charset="0"/>
              </a:rPr>
              <a:t> oceny jest koncepcja organizacji rozumianej jako całość</a:t>
            </a:r>
            <a:endParaRPr lang="pl-PL" dirty="0">
              <a:latin typeface="+mj-lt"/>
              <a:ea typeface="Times New Roman" panose="02020603050405020304" pitchFamily="18" charset="0"/>
            </a:endParaRPr>
          </a:p>
          <a:p>
            <a:pPr marL="361950" indent="-180975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pl-PL" dirty="0">
                <a:latin typeface="+mj-lt"/>
                <a:ea typeface="Times New Roman" panose="02020603050405020304" pitchFamily="18" charset="0"/>
              </a:rPr>
              <a:t>W odniesieniu do każdego kryterium należy uwzględniać powiązanie rozwoju instytucjonalnego </a:t>
            </a:r>
            <a:br>
              <a:rPr lang="pl-PL" dirty="0">
                <a:latin typeface="+mj-lt"/>
                <a:ea typeface="Times New Roman" panose="02020603050405020304" pitchFamily="18" charset="0"/>
              </a:rPr>
            </a:br>
            <a:r>
              <a:rPr lang="pl-PL" dirty="0">
                <a:latin typeface="+mj-lt"/>
                <a:ea typeface="Times New Roman" panose="02020603050405020304" pitchFamily="18" charset="0"/>
              </a:rPr>
              <a:t>z działalnością misyjną (wpływem na realizację celów statutowych)</a:t>
            </a:r>
          </a:p>
          <a:p>
            <a:pPr marL="361950" indent="-180975" defTabSz="715963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1688" algn="l"/>
              </a:tabLst>
            </a:pPr>
            <a:r>
              <a:rPr lang="pl-PL" dirty="0">
                <a:latin typeface="+mj-lt"/>
                <a:ea typeface="Times New Roman" panose="02020603050405020304" pitchFamily="18" charset="0"/>
              </a:rPr>
              <a:t>W ramach PROO nie są finansowane projekty (konkretne wyodrębnione przedsięwzięcia) tylko programy </a:t>
            </a:r>
            <a:br>
              <a:rPr lang="pl-PL" dirty="0">
                <a:latin typeface="+mj-lt"/>
                <a:ea typeface="Times New Roman" panose="02020603050405020304" pitchFamily="18" charset="0"/>
              </a:rPr>
            </a:br>
            <a:r>
              <a:rPr lang="pl-PL" dirty="0">
                <a:latin typeface="+mj-lt"/>
                <a:ea typeface="Times New Roman" panose="02020603050405020304" pitchFamily="18" charset="0"/>
              </a:rPr>
              <a:t>rozwoju i wzmacniania organizacji obywatelskich</a:t>
            </a:r>
          </a:p>
        </p:txBody>
      </p:sp>
    </p:spTree>
    <p:extLst>
      <p:ext uri="{BB962C8B-B14F-4D97-AF65-F5344CB8AC3E}">
        <p14:creationId xmlns:p14="http://schemas.microsoft.com/office/powerpoint/2010/main" val="226926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740467"/>
              </p:ext>
            </p:extLst>
          </p:nvPr>
        </p:nvGraphicFramePr>
        <p:xfrm>
          <a:off x="236538" y="2058056"/>
          <a:ext cx="11556723" cy="3150075"/>
        </p:xfrm>
        <a:graphic>
          <a:graphicData uri="http://schemas.openxmlformats.org/drawingml/2006/table">
            <a:tbl>
              <a:tblPr firstRow="1" firstCol="1" bandRow="1"/>
              <a:tblGrid>
                <a:gridCol w="1561391">
                  <a:extLst>
                    <a:ext uri="{9D8B030D-6E8A-4147-A177-3AD203B41FA5}">
                      <a16:colId xmlns:a16="http://schemas.microsoft.com/office/drawing/2014/main" xmlns="" val="625193337"/>
                    </a:ext>
                  </a:extLst>
                </a:gridCol>
                <a:gridCol w="3450346">
                  <a:extLst>
                    <a:ext uri="{9D8B030D-6E8A-4147-A177-3AD203B41FA5}">
                      <a16:colId xmlns:a16="http://schemas.microsoft.com/office/drawing/2014/main" xmlns="" val="3855528618"/>
                    </a:ext>
                  </a:extLst>
                </a:gridCol>
                <a:gridCol w="6544986">
                  <a:extLst>
                    <a:ext uri="{9D8B030D-6E8A-4147-A177-3AD203B41FA5}">
                      <a16:colId xmlns:a16="http://schemas.microsoft.com/office/drawing/2014/main" xmlns="" val="1475873429"/>
                    </a:ext>
                  </a:extLst>
                </a:gridCol>
              </a:tblGrid>
              <a:tr h="839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Zrealizowane działania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Realizacja wskaźników rezultatu </a:t>
                      </a:r>
                      <a:br>
                        <a:rPr lang="pl-PL" sz="1600" dirty="0">
                          <a:latin typeface="+mj-lt"/>
                        </a:rPr>
                      </a:br>
                      <a:r>
                        <a:rPr lang="pl-PL" sz="1600" dirty="0">
                          <a:latin typeface="+mj-lt"/>
                        </a:rPr>
                        <a:t>(średnia % arytmetyczna </a:t>
                      </a:r>
                      <a:br>
                        <a:rPr lang="pl-PL" sz="1600" dirty="0">
                          <a:latin typeface="+mj-lt"/>
                        </a:rPr>
                      </a:br>
                      <a:r>
                        <a:rPr lang="pl-PL" sz="1600" dirty="0">
                          <a:latin typeface="+mj-lt"/>
                        </a:rPr>
                        <a:t>wszystkich wskaźników)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Dotacja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7971614"/>
                  </a:ext>
                </a:extLst>
              </a:tr>
              <a:tr h="254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100%-80%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Rozliczona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9279200"/>
                  </a:ext>
                </a:extLst>
              </a:tr>
              <a:tr h="1191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80%-50%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NIW dokonuje analizy, której celem jest ustalenie możliwej do rozliczenia kwoty dotacji - pod uwagę brany jest stosunek wartości dotacji do osiągniętych wskaźników rezultatu (średniej arytmetycznej wszystkich zaplanowanych </a:t>
                      </a:r>
                      <a:br>
                        <a:rPr lang="pl-PL" sz="1600" dirty="0">
                          <a:latin typeface="+mj-lt"/>
                        </a:rPr>
                      </a:br>
                      <a:r>
                        <a:rPr lang="pl-PL" sz="1600" dirty="0">
                          <a:latin typeface="+mj-lt"/>
                        </a:rPr>
                        <a:t>do osiągnięcia wartości wskaźników w danym okresie rozliczeniowym)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0803971"/>
                  </a:ext>
                </a:extLst>
              </a:tr>
              <a:tr h="285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poniżej 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NIW określa wysokość kwoty dotacji do zwrotu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636521"/>
                  </a:ext>
                </a:extLst>
              </a:tr>
              <a:tr h="285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Nie 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latin typeface="+mj-lt"/>
                        </a:rPr>
                        <a:t>powyżej 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NIW określa wysokość kwoty dotacji do zwrotu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0758433"/>
                  </a:ext>
                </a:extLst>
              </a:tr>
              <a:tr h="285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Nie wszystkie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poniżej 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+mj-lt"/>
                        </a:rPr>
                        <a:t>NIW określa wysokość kwoty dotacji do zwrotu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2865889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236538" y="1630983"/>
            <a:ext cx="1114358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sz="22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1, 2, 3 i 4</a:t>
            </a:r>
            <a:endParaRPr lang="pl-PL" sz="2200" dirty="0">
              <a:latin typeface="Tw Cen MT" panose="020B0602020104020603" pitchFamily="34" charset="-18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36538" y="1121766"/>
            <a:ext cx="4557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Zasady rozliczenia przez rezultaty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36538" y="5238172"/>
            <a:ext cx="1132982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sz="22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5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r>
              <a:rPr lang="pl-PL" dirty="0">
                <a:latin typeface="+mj-lt"/>
              </a:rPr>
              <a:t>W przypadku, gdy nie wszystkie zaplanowane działania zostały zrealizowane, NIW dokonuje analizy, której celem jest ustalenie możliwej do rozliczenia kwoty dotacji, a Dyrektor określa ewentualną wysokość kwoty dotacji do zwrotu </a:t>
            </a:r>
          </a:p>
        </p:txBody>
      </p:sp>
    </p:spTree>
    <p:extLst>
      <p:ext uri="{BB962C8B-B14F-4D97-AF65-F5344CB8AC3E}">
        <p14:creationId xmlns:p14="http://schemas.microsoft.com/office/powerpoint/2010/main" val="3185727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3"/>
          <p:cNvSpPr txBox="1">
            <a:spLocks/>
          </p:cNvSpPr>
          <p:nvPr/>
        </p:nvSpPr>
        <p:spPr>
          <a:xfrm>
            <a:off x="-1" y="1155940"/>
            <a:ext cx="12201525" cy="5095478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1a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Wsparcie działań misyjnych </a:t>
            </a:r>
            <a:b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</a:b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i rozwoju instytucjonalnego 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77257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Przedmiot konkursu – czyli na co można otrzymać dotację?</a:t>
            </a:r>
            <a:endParaRPr lang="pl-PL" altLang="pl-PL" sz="18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działań statutowych organizacji sektora pozarządowego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rozwoju instytucjonalnego organizacji pozarządowych, w tym: budowanie stabilnych podstaw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ich dalszego funkcjonowania, tworzenie perspektywicznych planów działania i finansowania,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podnoszenie standardów pracy i zarządzania organizacją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rozwoju porozumień organizacji, platform współpracy, reprezentacji środowisk organizacji sektora pozarządowego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Dotacja może zostać przyznana na realizację działań misyjnych 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oraz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 wzmocnienie instytucjonalne Beneficjenta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9681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Nabór wniosków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Wnioski w ramach otwartego konkursu dotacyjnego składane będą w dwóch etapach: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nabór wniosków wstępnych</a:t>
            </a:r>
            <a:endParaRPr lang="pl-PL" sz="1800" b="1" dirty="0">
              <a:solidFill>
                <a:srgbClr val="C00000"/>
              </a:solidFill>
              <a:latin typeface="Calibri Light" panose="020F0302020204030204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nabór wniosków pełnych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rozpocznie się w dniu publikacji listy Wnioskodawców, których wnioski wstępne zostały ocenione najwyżej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 drugiego etapu Konkursu (wnioski pełne) zostają zakwalifikowane najwyżej ocenione wnioski wstępne, które uzyskały pozytywną ocenę merytoryczną i których suma wnioskowanych kwot dofinansowania nie przekracza dwukrotności kwoty przeznaczonej na finansowanie w ramach Konkursu Edycja 2020 r.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2000" dirty="0">
                <a:solidFill>
                  <a:prstClr val="black"/>
                </a:solidFill>
                <a:latin typeface="Calibri Light" panose="020F0302020204030204"/>
              </a:rPr>
              <a:t>Wnioski składane będą wyłącznie za pomocą Generatora Wniosków, dostępnego pod adresem: </a:t>
            </a:r>
            <a:r>
              <a:rPr lang="en-US" sz="2000" u="sng" dirty="0">
                <a:solidFill>
                  <a:srgbClr val="C00000"/>
                </a:solidFill>
                <a:latin typeface="Calibri Light" panose="020F0302020204030204"/>
              </a:rPr>
              <a:t>https://generator.niw.gov.pl/</a:t>
            </a:r>
            <a:endParaRPr lang="pl-PL" sz="2000" u="sng" dirty="0">
              <a:solidFill>
                <a:srgbClr val="C00000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</a:pPr>
            <a:endParaRPr lang="pl-PL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5558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realizacji zadań i okresy finansowania </a:t>
            </a:r>
            <a:endParaRPr lang="pl-PL" sz="1800" dirty="0">
              <a:solidFill>
                <a:srgbClr val="C00000"/>
              </a:solidFill>
              <a:latin typeface="+mj-lt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działań: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Minimalny okres realizacji działań zaplanowanych we wniosku wynosi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24 miesiące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(2 lata)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Maksymalny okres realizacji działań zaplanowanych we wniosku wynosi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36 miesięcy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(3 lata)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Okresy finansowania: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dnia 1 stycznia 2020 r. do dnia 31 grudnia 2020 r.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dnia 1 stycznia 2021 r. do dnia 31 grudnia 2021 r.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dnia 1 stycznia 2022 r. do dnia 31 grudnia 2022 r., jeśli dotyczy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Dotacja będzie przekazywana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formie transz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obejmujących wydatki zaplanowane na kolejne lata realizacji działań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Pierwsza transza zostanie przekazana w terminie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21 dni od dnia podpisania Umowy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kolejne transze w terminie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 21 dni od dnia zatwierdzenia przez NIW sprawozdania cząstkowego z realizacji zadania za dany rok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Przekazanie całości środków finansowych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ramach rocznej transzy dotacji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odbywa się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jednorazowo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w formie przelewu na rachunek bankowy Beneficjenta wskazany w Umowie</a:t>
            </a: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00788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Wysokość dotacji udzielanej w ramach konkursu i wkład własny</a:t>
            </a:r>
            <a:endParaRPr lang="pl-PL" sz="180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Wysokość dotacji: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altLang="pl-PL" sz="1800" b="1" dirty="0">
                <a:solidFill>
                  <a:prstClr val="black"/>
                </a:solidFill>
                <a:latin typeface="Calibri Light" panose="020F0302020204030204"/>
              </a:rPr>
              <a:t>M</a:t>
            </a:r>
            <a:r>
              <a:rPr lang="pl-PL" altLang="pl-PL" sz="1800" b="1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inimalnie: 100 tys. zł 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altLang="pl-PL" sz="1800" b="1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Maksymalnie</a:t>
            </a:r>
            <a:r>
              <a:rPr lang="en-US" altLang="pl-PL" sz="1800" b="1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:</a:t>
            </a:r>
            <a:r>
              <a:rPr lang="pl-PL" altLang="pl-PL" sz="1800" b="1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 700 tys. zł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 </a:t>
            </a:r>
          </a:p>
          <a:p>
            <a:pPr marL="285750" lvl="0" indent="-28575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Brak wskazań jaką kwotę dotacji należy wydatkować w poszczególnych latach realizacji zadania</a:t>
            </a:r>
          </a:p>
          <a:p>
            <a:pPr marL="285750" lvl="0" indent="-28575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Nie przewiduje się wniesienia wkładu własnego w ramach konkursu</a:t>
            </a:r>
          </a:p>
          <a:p>
            <a:pPr>
              <a:spcAft>
                <a:spcPts val="1200"/>
              </a:spcAft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7329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wstępny – co wypełnić?</a:t>
            </a: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A WNIOSKU – DANE WNIOSKODAWCY</a:t>
            </a: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1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B WNIOSKU – INFORMACJE O ZADANIU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Tytuł zadania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Działalność Wnioskodawcy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Problemy i potrzeby Wnioskodawcy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zadania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Działania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Wnioskowana kwota dotacji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Podsumowanie planu działań misyjnych i rozwoju instytucjonalnego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1800" i="1" dirty="0">
                <a:solidFill>
                  <a:prstClr val="black"/>
                </a:solidFill>
                <a:latin typeface="Calibri Light" panose="020F0302020204030204"/>
              </a:rPr>
              <a:t>Uwaga! Do wniosku nie dodaje się załączników.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1538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wstępny – część B – informacje o zadaniu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Zakres informacji: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Tytuł zadania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Działalność Wnioskodawcy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najważniejsze cele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określone w statucie organizacji, opisać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przedmiot działalności organizacji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adresatów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działań organizacji i formy ich realizacji,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historię rozwoju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organizacji, a także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działania podejmowane obecnie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dotychczasowe sukcesy organizacji, zasięg działalności, partnerów, darczyńców, podmioty współpracujące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Problemy i potrzeby Wnioskodawcy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opisać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kluczowe problemy oraz potrzeby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 zarówno w odniesieniu do działalności programowej jak i rozwoju instytucjonalnego. Istotne jest wyselekcjonowanie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najważniejszych ograniczeń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dla rozwoju organizacji, takich które mają znaczenie strategiczne z punktu widzenia celów statutowych. Diagnoza problemów i potrzeb powinna być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wiarygodna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i opierać się na wiarygodnych danych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Okres realizacji zadania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okres realizacji zadania nie może być krótszy niż 24 miesiące i dłuższy niż 36 miesięcy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9750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wstępny – część B – informacje o zadaniu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Zakres informacji: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Działania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– w tym punkcie należy zwięźle opisać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jakie działania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zostaną podjęte w ramach wykorzystania dotacji. Działania należy odnieść do zdefiniowanych wcześniej problemów i potrzeb. Wnioskodawca powinien wyjaśnić w jaki sposób wsparcie instytucjonalne wpłynie na realizację celów statutowych organizacji. Zaplanowane we wniosku działania powinny być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zgodne z </a:t>
            </a:r>
            <a:r>
              <a:rPr lang="pl-PL" sz="1800">
                <a:solidFill>
                  <a:srgbClr val="C00000"/>
                </a:solidFill>
                <a:latin typeface="Calibri Light" panose="020F0302020204030204"/>
              </a:rPr>
              <a:t>celami PROO</a:t>
            </a:r>
            <a:r>
              <a:rPr lang="pl-PL" sz="1800">
                <a:solidFill>
                  <a:prstClr val="black"/>
                </a:solidFill>
                <a:latin typeface="Calibri Light" panose="020F0302020204030204"/>
              </a:rPr>
              <a:t> </a:t>
            </a: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Wnioskowana kwota dotacji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wskazać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całkowity budżet działań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które mają być sfinansowane ze środków dotacji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Podsumowanie planu działań misyjnych i rozwoju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opisać wizję zmiany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jaka nastąpi w organizacji w wyniku wykorzystania wsparcia w ramach dotacji, z zastrzeżeniem, że rozwój instytucjonalny nie stanowi wartości samoistnej, lecz ma wzmocnić organizację tak, aby bardziej skutecznie i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efektywnie realizowała działalność misyjną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. Należy również wykazać, że nie ma możliwości sfinansowania działań prowadzonych do zaspokojenia wskazanych wcześnie potrzeb (rozwiązania problemów) z innych źródeł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3877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pełny – co wypełnić?</a:t>
            </a:r>
          </a:p>
          <a:p>
            <a:pPr marL="449263" lvl="0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A WNIOSKU – DANE WNIOSKODAWCY</a:t>
            </a:r>
          </a:p>
          <a:p>
            <a:pPr marL="715963" lvl="0" indent="-2667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1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49263" lvl="0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B WNIOSKU – INFORMACJE O WNIOSKODAWCY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Wnioskodawca – opis działalności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Zasoby Wnioskodawcy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Problemy i potrzeby Wnioskodawcy</a:t>
            </a:r>
          </a:p>
          <a:p>
            <a:pPr marL="449263" lvl="1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 startAt="3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C WNIOSKU – INFORMACJE O ZADANIU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Tytuł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Działania i ich uzasadnienie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Rezultaty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Wskaźniki rezultatu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Zarządzanie realizacją zaplanowanych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Promocja wsparcia udzielonego w ramach PROO</a:t>
            </a:r>
          </a:p>
          <a:p>
            <a:pPr marL="400050" lvl="1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 startAt="4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D WNIOSKU – BUDŻET ZADANIA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Budżet i Uwagi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7291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pełny – część B – informacje o wnioskodawcy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Zakres informacji: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Opis działalności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opisać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przedmiot działalności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adresatów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działań organizacji i formy ich realizacji,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historię rozwoju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organizacji, a także działania podejmowane obecnie,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dotychczasowe sukcesy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organizacji,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zasięg działalności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partnerów, darczyńców,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podmioty współpracujące</a:t>
            </a: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Zasoby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– w tym punkcie należy opisać zasoby (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potencjał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) organizacji w wymiarze instytucjonalnym, organizacyjnym i programowym w podziale na zasoby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materialne, ludzkie, finansowe, doświadczenie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gwarantujące skuteczną realizację zaplanowanych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Problemy i potrzeby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opisać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kluczowe problemy oraz potrzeby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 zarówno w odniesieniu do działalności programowej jak i rozwoju instytucjonalnego. Istotne jest wyselekcjonowanie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najważniejszych ograniczeń dla rozwoju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organizacji, takich które mają znaczenie strategiczne z punktu widzenia celów statutowych. Diagnoza problemów i potrzeb powinna być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wiarygodna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i opierać się na wiarygodnych danych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i="1" dirty="0">
                <a:solidFill>
                  <a:prstClr val="black"/>
                </a:solidFill>
                <a:latin typeface="Calibri Light" panose="020F0302020204030204"/>
              </a:rPr>
              <a:t>Uwaga! W przypadku grupy partnerskiej opis powinien dotyczyć wszystkich członków grupy partnerskiej, ze szczególnym uwzględnieniem lidera.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5655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pełny – część C – informacje o zadaniu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Zakres informacji: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Tytuł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Okres realizacji działań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Działania i ich uzasadnienie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wskazać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nazwę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opis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uzasadnienie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potrzeby i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termin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realizacji działania. Działania powinny być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zgodne z celami programu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obejmować realizację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celów statutowych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organizacji, a także dotyczyć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rozwoju instytucjonalnego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w zakresie służącym podniesieniu jakości działania i zarządzania organizacją, różnicowaniu źródeł finansowania, itp.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Rezultaty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– w tym punkcie należy opisać bezpośrednie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efekty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realizacji poszczególnych działań. Rezultaty mogą mieć charakter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ilościowy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lub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jakościowy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powinny być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konkretne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i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realne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 osiągnięcia, adekwatne do planowanych działań i zakładanych nakładów. Rezultaty opisują wpływ, jaki działania finansowane ze środków dotacji będą mieć na realizację działań misyjnych (celów statutowych) w powiązaniu ze wzmocnieniem potencjału instytucjonalnego organizacji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Wskaźniki rezultatu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wskazać nazwę, jednostkę, wartość bazową i docelową wskaźnika.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Wskaźniki powinny być mierzalne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i powalać na ocenę poziomu osiągnięcia rezultatów. Każde zaplanowane działanie musi mieć swój rezultat. Prawidłowe zdefiniowanie wskaźników jest kluczowe z punktu widzenia oceny wniosku i rozliczenia dotacji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9437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pełny – część C – informacje o zadaniu</a:t>
            </a:r>
          </a:p>
          <a:p>
            <a:pPr marL="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Zakres informacji: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Zarządzanie realizacją zaplanowanych działań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opisać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metody zarządzania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realizacją zaplanowanych działań, w tym sposób podejmowania decyzji, sposób zapewnienia jakości realizowanych działań, monitorowania postępów, działań, wskaźników i budżetu. Wnioskodawca powinien również dokonać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analizy głównych </a:t>
            </a:r>
            <a:r>
              <a:rPr lang="pl-PL" sz="1800" dirty="0" err="1">
                <a:solidFill>
                  <a:srgbClr val="C00000"/>
                </a:solidFill>
                <a:latin typeface="Calibri Light" panose="020F0302020204030204"/>
              </a:rPr>
              <a:t>ryzyk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związanych z realizacją wniosku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Promocja wsparcia udzielonego w ramach PROO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w tym punkcie należy opisać sposób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promowane będzie wsparcie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uzyskane w ramach dotacji udzielonej ze środków PROO. Zalecane jest, by o wsparciu w ramach programu możliwie szeroko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informować opinię publiczną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interesariuszy działań misyjnych itp. W tym celu konieczne jest też właściwe, zgodne z regulaminem konkursu,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rozpowszechnianie informacji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o źródle wsparcia w ramach dotacji oraz podmiocie udzielającym dotacji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8324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pełny – część D – budżet zadania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Zakres informacji: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Nazwa wydatku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Wskazanie działania, którego dotyczy wydatek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Wskazanie podmiotu ponoszącego wydatek (w przypadku, gdy zadanie będzie realizowane w grupie partnerskiej)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Kwota wydatku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Uzasadnienie wydatku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Uwagi – w tym polu należy zawrzeć informacje, które mogą być pomocne podczas oceny merytorycznej wniosku (np. sposób kalkulacji wartości wydatków, parametry techniczne sprzętu, informacje o formach zatrudnienia itp.)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i="1" dirty="0">
                <a:solidFill>
                  <a:prstClr val="black"/>
                </a:solidFill>
                <a:latin typeface="Calibri Light" panose="020F0302020204030204"/>
              </a:rPr>
              <a:t>Uwaga! Budżet powinien dotyczyć wyłącznie środków pochodzących z PROO.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7563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3"/>
          <p:cNvSpPr txBox="1">
            <a:spLocks/>
          </p:cNvSpPr>
          <p:nvPr/>
        </p:nvSpPr>
        <p:spPr>
          <a:xfrm>
            <a:off x="-1" y="1155940"/>
            <a:ext cx="12201525" cy="5095478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2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Kapitały żelazne</a:t>
            </a: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16106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/>
        </p:nvSpPr>
        <p:spPr>
          <a:xfrm>
            <a:off x="-19050" y="1016000"/>
            <a:ext cx="12201525" cy="582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-9525" y="792163"/>
            <a:ext cx="12192000" cy="11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1747" name="Obraz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6378575"/>
            <a:ext cx="1241266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az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8" y="211138"/>
            <a:ext cx="43672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tekstu 3"/>
          <p:cNvSpPr txBox="1">
            <a:spLocks/>
          </p:cNvSpPr>
          <p:nvPr/>
        </p:nvSpPr>
        <p:spPr>
          <a:xfrm>
            <a:off x="236538" y="1233579"/>
            <a:ext cx="10796647" cy="524471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300"/>
              </a:spcBef>
              <a:spcAft>
                <a:spcPts val="18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2. Kapitały żelazne</a:t>
            </a:r>
          </a:p>
          <a:p>
            <a:pPr eaLnBrk="0" hangingPunct="0"/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Priorytet zakłada wsparcie rozwoju instytucjonalnego organizacji społeczeństwa obywatelskiego poprzez poprawę stabilności finansowej organizacji obywatelskich w wyniku budowania kapitałów żelaznych</a:t>
            </a:r>
          </a:p>
          <a:p>
            <a:pPr eaLnBrk="0" hangingPunct="0"/>
            <a:endParaRPr lang="pl-PL" altLang="pl-PL" dirty="0">
              <a:latin typeface="+mj-lt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pl-PL" altLang="pl-PL" sz="2000" dirty="0">
                <a:solidFill>
                  <a:srgbClr val="C00000"/>
                </a:solidFill>
                <a:latin typeface="Tw Cen MT" panose="020B0602020104020603" pitchFamily="34" charset="-18"/>
              </a:rPr>
              <a:t>Przeznaczenie dotacji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Priorytet 2a. Wsparcie budowania początkowych kapitałów żelaznych (dotacje operacyjne)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</a:rPr>
              <a:t>Priorytet 2b. Tworzenie </a:t>
            </a: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początkowych kapitałów żelaznych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Priorytet 2c. Wsparcie rozbudowy kapitałów żelaznych</a:t>
            </a:r>
          </a:p>
          <a:p>
            <a:pPr marL="285750" lvl="0" indent="-285750" eaLnBrk="0" hangingPunct="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Calibri Light"/>
              </a:rPr>
              <a:t>Zaplanowana została możliwość dokapitalizowania zarówno kapitałów żelaznych utworzonych w wyniku wsparcia w ramach Programu, jak również takich, które zostały zbudowane przy wykorzystaniu innych źródeł finansowania.</a:t>
            </a:r>
          </a:p>
          <a:p>
            <a:pPr marL="285750" indent="-28575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altLang="pl-PL" dirty="0">
                <a:latin typeface="Calibri Light" pitchFamily="34" charset="0"/>
              </a:rPr>
              <a:t>Planowane uruchomienie priorytetu 2a. w bieżącym roku, środki będą mogły zostać przeznaczone na budowę </a:t>
            </a:r>
            <a:br>
              <a:rPr lang="pl-PL" altLang="pl-PL" dirty="0">
                <a:latin typeface="Calibri Light" pitchFamily="34" charset="0"/>
              </a:rPr>
            </a:br>
            <a:r>
              <a:rPr lang="pl-PL" altLang="pl-PL" dirty="0">
                <a:latin typeface="Calibri Light" pitchFamily="34" charset="0"/>
              </a:rPr>
              <a:t>zaplecza organizacyjnego i opracowanie strategii utworzenia kapitału żelaznego</a:t>
            </a:r>
          </a:p>
        </p:txBody>
      </p:sp>
    </p:spTree>
    <p:extLst>
      <p:ext uri="{BB962C8B-B14F-4D97-AF65-F5344CB8AC3E}">
        <p14:creationId xmlns:p14="http://schemas.microsoft.com/office/powerpoint/2010/main" val="3511588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3"/>
          <p:cNvSpPr txBox="1">
            <a:spLocks/>
          </p:cNvSpPr>
          <p:nvPr/>
        </p:nvSpPr>
        <p:spPr>
          <a:xfrm>
            <a:off x="-1" y="1155917"/>
            <a:ext cx="12201525" cy="50955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3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Rozwój instytucjonalny 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lokalnych organizacji strażniczych </a:t>
            </a:r>
            <a:b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</a:b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i mediów obywatelskich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13381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 ramach Konkursu o dotacje mogą ubiegać się wyłącznie następujące kategorie organizacji obywatelskich: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media obywatelskie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tj. organizacje prowadzące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regularną działalność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polegającą na publikowaniu treści ważnych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 punktu widzenia: 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społeczności lokalnej lub regionalnej, a dominujący obszar tematyczny obejmuje poziom lokalny lub regionalny 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wyodrębnionych grup społecznych lub branż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organizacje strażnicze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tj. organizacje, których celem jest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obywatelska kontrola działań władz publicznych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lub instytucji prywatnych oraz które systematycznie monitorują procesy legislacyjne, rzetelność, uczciwość i sprawność władz, a także wywieranie wpływu na rzecz osiągnięcia zmian w odniesieniu do zdiagnozowanych problemów w sferze publicznej, przy zachowaniu stałej dbałości o dokumentowanie i upowszechnianie informacji o prowadzonej działalności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008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8" y="1161026"/>
            <a:ext cx="11556722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Przedmiot konkursu – czyli na co można otrzymać dotację?</a:t>
            </a:r>
          </a:p>
          <a:p>
            <a:pPr marL="285750" lvl="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działań statutowych organizacji strażniczych i mediów obywatelskich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głównie działających lokalnie</a:t>
            </a:r>
          </a:p>
          <a:p>
            <a:pPr marL="285750" lvl="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rozwoju instytucjonalnego tych organizacji </a:t>
            </a:r>
            <a:r>
              <a:rPr lang="pl-PL" altLang="pl-PL" sz="1800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w tym: budowanie stabilnych podstaw ich dalszego funkcjonowania, tworzenie perspektywicznych planów działania i finansowania, podnoszenie standardów pracy i zarządzania organizacją</a:t>
            </a:r>
          </a:p>
          <a:p>
            <a:pPr marL="285750" lvl="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rozwoju porozumień organizacji, platform współpracy, reprezentacji środowisk organizacji sektora pozarządowego</a:t>
            </a:r>
          </a:p>
          <a:p>
            <a:pPr marL="285750" lvl="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Dotacja może zostać przyznana na realizację działań misyjnych 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ORAZ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 wzmocnienie instytucjonalne Beneficjenta.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i sposób naboru wniosków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Wnioski w ramach otwartego konkursu dotacyjnego będą składane jednoetapowo (nie ma wniosku wstępnego)</a:t>
            </a:r>
            <a:endParaRPr lang="pl-PL" sz="1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Wnioski składane będą wyłącznie za pomocą Generatora Wniosków, dostępnego pod adresem: </a:t>
            </a:r>
            <a:r>
              <a:rPr lang="en-US" sz="1800" u="sng" dirty="0">
                <a:solidFill>
                  <a:srgbClr val="C00000"/>
                </a:solidFill>
                <a:latin typeface="Calibri Light" panose="020F0302020204030204"/>
                <a:hlinkClick r:id="rId2"/>
              </a:rPr>
              <a:t>https://generator.niw.gov.pl/</a:t>
            </a:r>
            <a:endParaRPr lang="pl-PL" sz="1800" u="sng" dirty="0">
              <a:solidFill>
                <a:srgbClr val="C00000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4357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realizacji zadań i okresy finansowania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Maksymalny okres realizacji działań zaplanowanych we wniosku wynosi 2 lata (24 miesiące).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Termin realizacji zadania dzieli się na okresy finansowania: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dnia 1 stycznia 2020 r. do dnia 31 grudnia 2020 r.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dnia 1 stycznia 2021 r. do dnia 31 grudnia 2021 r.,</a:t>
            </a:r>
            <a:r>
              <a:rPr lang="pl-PL" sz="1800" dirty="0">
                <a:solidFill>
                  <a:prstClr val="black"/>
                </a:solidFill>
              </a:rPr>
              <a:t>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jeśli dotyczy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Dotacja będzie przekazywana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formie transz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obejmujących wydatki zaplanowane na kolejne lata realizacji działań.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Pierwsza transza zostanie przekazana w terminie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21 dni od dnia podpisania Umowy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kolejne transze w terminie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 21 dni od dnia zatwierdzenia przez NIW sprawozdania cząstkowego z realizacji zadania za dany rok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Przekazanie całości środków finansowych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ramach rocznej transzy dotacji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odbywa się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jednorazowo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w formie przelewu na rachunek bankowy Beneficjenta wskazany w Umowie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Wysokość dotacji udzielanej w ramach konkursu i wkład własny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ramach niniejszego Konkursu można ubiegać się o dotację w wysokości od 20 do 200 tys. zł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Brak wskazań jaką kwotę dotacji należy wydatkować w poszczególnych latach realizacji zadania.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Nie przewiduje się wniesienia wkładu własnego w ramach konkursu.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5361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– co wypełnić?</a:t>
            </a: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16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49263" lvl="0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A WNIOSKU – DANE WNIOSKODAWCY</a:t>
            </a:r>
          </a:p>
          <a:p>
            <a:pPr marL="715963" lvl="0" indent="-2667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49263" lvl="0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B WNIOSKU – INFORMACJE O WNIOSKODAWCY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Wnioskodawca – opis działalności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Zasoby Wnioskodawcy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Problemy i potrzeby Wnioskodawcy</a:t>
            </a:r>
          </a:p>
          <a:p>
            <a:pPr marL="449263" lvl="1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 startAt="3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C WNIOSKU – INFORMACJE O ZADANIU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Tytuł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Działania i ich uzasadnienie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Rezultaty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Wskaźniki rezultatu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Zarządzanie realizacją zaplanowanych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Promocja wsparcia udzielonego w ramach PROO</a:t>
            </a:r>
          </a:p>
          <a:p>
            <a:pPr marL="400050" lvl="1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 startAt="4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D WNIOSKU – BUDŻET ZADANIA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Budżet i Uwagi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0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6364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– najważniejsze różnice pomiędzy priorytetami 1a i 3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Zwróć uwagę na: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Opis działalności – w tym punkcie należy opisać również działalność w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zakresie lokalnych mediów obywatelskich lub organizacji strażniczych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Zasoby Wnioskodawcy – w tym punkcie należy opisać również zasoby odnoszące się do specyfiki prowadzonej działalności (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media obywatelskie i organizacje strażnicze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działań – okres realizacji działań nie może być dłuższy niż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24 miesiące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Rezultaty – w tym punkcie należy opisać również wpływ, jaki działania finansowane ze środków dotacji będą mieć na realizację działań misyjnych (celów statutowych) w odniesieniu do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mediów obywatelskich i organizacji strażniczych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w powiązaniu ze wzmocnieniem potencjału instytucjonalnego organizacji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Budżet – wartość dotacji musi mieścić się w przedziale od 20 tys. zł do 200 tys. zł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1174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3"/>
          <p:cNvSpPr txBox="1">
            <a:spLocks/>
          </p:cNvSpPr>
          <p:nvPr/>
        </p:nvSpPr>
        <p:spPr>
          <a:xfrm>
            <a:off x="-1" y="1155917"/>
            <a:ext cx="12201525" cy="50955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4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Rozwój instytucjonalny 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think tanków obywatelskich</a:t>
            </a: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38912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 ramach Konkursu o dotacje mogą ubiegać się wyłącznie think tanki obywatelskie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Think tanki definiowane są jako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organizacje, które opracowują badania, analizy i opinie związane ze sprawami krajowymi lub międzynarodowymi w celu wspierania procesów podejmowania strategicznych decyzji lub przyjmowania rozwiązań i regulacji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alt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Przedmiot konkursu – czyli na co można otrzymać dotację?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działań statutowych organizacji sektora pozarządowego</a:t>
            </a:r>
            <a:r>
              <a:rPr lang="pl-PL" altLang="pl-PL" sz="1800" dirty="0">
                <a:solidFill>
                  <a:srgbClr val="C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pl-PL" altLang="pl-PL" sz="1800" dirty="0">
                <a:solidFill>
                  <a:srgbClr val="C00000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działających jako środki analityczne i eksperckie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rozwoju instytucjonalnego tych organizacji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w tym: budowanie stabilnych podstaw ich dalszego funkcjonowania, tworzenie perspektywicznych planów działania i finansowania, podnoszenie standardów pracy i zarządzania organizacją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Wspieranie rozwoju porozumień organizacji, platform współpracy, reprezentacji środowisk pozarządowych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Dotacja może zostać przyznana na realizację działań misyjnych 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ORAZ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 wzmocnienie instytucjonalne Beneficjenta</a:t>
            </a: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Wysokość dotacji udzielanej w ramach konkursu i wkład własny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ramach niniejszego Konkursu można ubiegać się o dotację w wysokości do 300 tys. zł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Nie przewiduje się wniesienia wkładu własnego w ramach konkursu 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3933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i sposób naboru wniosków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+mj-lt"/>
              </a:rPr>
              <a:t>Konkurs jednoetapowy (tylko wnioski pełne)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+mj-lt"/>
              </a:rPr>
              <a:t>Wnioski składane za pomocą Generatora Wniosków, dostępnego pod adresem: </a:t>
            </a:r>
            <a:r>
              <a:rPr lang="en-US" sz="1800" u="sng" dirty="0">
                <a:solidFill>
                  <a:srgbClr val="C00000"/>
                </a:solidFill>
                <a:latin typeface="+mj-lt"/>
              </a:rPr>
              <a:t>https://generator.niw.gov.pl/</a:t>
            </a:r>
            <a:endParaRPr lang="pl-PL" sz="1800" u="sng" dirty="0">
              <a:solidFill>
                <a:srgbClr val="C00000"/>
              </a:solidFill>
              <a:latin typeface="+mj-lt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realizacji zadań i okresy finansowania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Maksymalny okres realizacji działań zaplanowanych we wniosku wynosi 2 lata (24 miesiące)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Termin realizacji zadania dzieli się na okresy finansowania: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1 stycznia 2020 r. do 31 grudnia 2020 r.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 1 stycznia 2021 r. do 31 grudnia 2021 r., jeśli dotyczy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Dotacja będzie przekazywana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formie transz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obejmujących wydatki zaplanowane na kolejne lata realizacji działań: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Pierwsza transza zostanie przekazana w terminie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21 dni od dnia podpisania Umowy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kolejne transze w terminie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do 21 dni od dnia zatwierdzenia przez NIW sprawozdania cząstkowego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 realizacji zadania za dany rok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Symbol" panose="05050102010706020507" pitchFamily="18" charset="2"/>
              <a:buChar char="-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Przekazanie całości środków finansowych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ramach rocznej transzy dotacji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odbywa się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jednorazowo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</a:t>
            </a:r>
            <a:br>
              <a:rPr lang="pl-PL" sz="1800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formie przelewu na rachunek bankowy Beneficjenta wskazany w Umowie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9751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– co wypełnić?</a:t>
            </a: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16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49263" lvl="0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A WNIOSKU – DANE WNIOSKODAWCY</a:t>
            </a:r>
          </a:p>
          <a:p>
            <a:pPr marL="715963" lvl="0" indent="-2667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1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49263" lvl="0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B WNIOSKU – INFORMACJE O WNIOSKODAWCY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Wnioskodawca – opis działalności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Zasoby Wnioskodawcy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Problemy i potrzeby Wnioskodawcy</a:t>
            </a:r>
          </a:p>
          <a:p>
            <a:pPr marL="449263" lvl="1" indent="-449263">
              <a:lnSpc>
                <a:spcPct val="100000"/>
              </a:lnSpc>
              <a:spcBef>
                <a:spcPts val="0"/>
              </a:spcBef>
              <a:buFont typeface="+mj-lt"/>
              <a:buAutoNum type="romanUcPeriod" startAt="3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C WNIOSKU – INFORMACJE O ZADANIU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Tytuł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Działania i ich uzasadnienie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Rezultaty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Wskaźniki rezultatu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Zarządzanie realizacją zaplanowanych działań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Promocja wsparcia udzielonego w ramach PROO</a:t>
            </a:r>
          </a:p>
          <a:p>
            <a:pPr marL="400050" lvl="1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 startAt="4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D WNIOSKU – BUDŻET ZADANIA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Budżet i Uwagi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0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pl-PL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5758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– najważniejsze różnice pomiędzy priorytetami 1a i 4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Zwróć uwagę na: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Opis działalności – w tym punkcie należy również odnieść się do działalności organizacji, w zakresie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analiz/raportów/opracowań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przygotowanych w okresie dwóch ostatnich lat. Wnioskodawca powinien określić także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wpływ dotychczasowej działalności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prowadzonej przez Wnioskodawcę na procesy decyzyjne w sferze publicznej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Zasoby Wnioskodawcy – w tym punkcie należy scharakteryzować również zasoby organizacji odnoszące się do specyfiki prowadzonej działalności, m.in.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zespół ekspertów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którzy współpracują z Wnioskodawcą w sposób stały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Problemy i potrzeby Wnioskodawcy – istotne jest wyselekcjonowanie najważniejszych ograniczeń dla rozwoju organizacji, w tym w zakresie odnoszącym się do działalności merytorycznej i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upowszechniania wyników działalności merytorycznej oraz wpływu na procesy stanowienia i realizacji polityk publicznych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działań – okres realizacji działań nie może być dłuższy niż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24 miesiące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Rezultaty – w tym punkcie należy opisać również planowane 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zwiększenie zasięgu, skali i skuteczności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oddziaływania realizowanej działalności merytorycznej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Budżet – wartość dotacji nie może być większa niż 300 tys. zł</a:t>
            </a:r>
          </a:p>
        </p:txBody>
      </p:sp>
    </p:spTree>
    <p:extLst>
      <p:ext uri="{BB962C8B-B14F-4D97-AF65-F5344CB8AC3E}">
        <p14:creationId xmlns:p14="http://schemas.microsoft.com/office/powerpoint/2010/main" val="1084561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3"/>
          <p:cNvSpPr txBox="1">
            <a:spLocks/>
          </p:cNvSpPr>
          <p:nvPr/>
        </p:nvSpPr>
        <p:spPr>
          <a:xfrm>
            <a:off x="-1" y="1155917"/>
            <a:ext cx="12201525" cy="50955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</a:pP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Priorytet 5</a:t>
            </a:r>
          </a:p>
          <a:p>
            <a:pPr algn="ctr">
              <a:buClr>
                <a:srgbClr val="C00000"/>
              </a:buClr>
            </a:pPr>
            <a:r>
              <a:rPr lang="pl-PL" altLang="pl-PL" sz="4000" dirty="0">
                <a:solidFill>
                  <a:srgbClr val="C00000"/>
                </a:solidFill>
                <a:latin typeface="Tw Cen MT" panose="020B0602020104020603" pitchFamily="34" charset="-18"/>
              </a:rPr>
              <a:t>Wsparcie doraźne</a:t>
            </a:r>
            <a:endParaRPr lang="pl-PL" alt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875192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Przedmiot konkursu – czyli na co można otrzymać dotację?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Dotacje udzielane w ramach Priorytetu 5 będą przeznaczone wyłącznie na: 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pokrycie wydatków wynikających z nagłych potrzeb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organizacji powstałych w wyniku wystąpienia nieprzewidzianych sytuacji i zdarzeń mogących mieć istotny wpływ na skuteczność działania organizacji i realizacji jej celów statutowych (np. awarii sprzętu, zniszczeń obiektów, innych zdarzeń losowych) – 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POMOC DORAŹNA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pokrycie kosztów uczestnictwa przedstawicieli organizacji w wydarzeniach z życia publicznego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 charakterze ogólnopolskim, ponadregionalnym, a także międzynarodowym, istotnych zarówno z punktu widzenia sektora pozarządowego lub związanych z branżą, w której działa dana organizacja – 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ŻYCIE PUBLICZNE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sz="2400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22949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i sposób naboru wniosków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Wnioski w ramach otwartego konkursu dotacyjnego składane będą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uproszczonej procedurze „szybka ścieżka”</a:t>
            </a: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Nabór wniosków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będzie prowadzony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 trybie ciągłym</a:t>
            </a:r>
            <a:endParaRPr lang="pl-PL" sz="1800" b="1" dirty="0">
              <a:solidFill>
                <a:srgbClr val="C00000"/>
              </a:solidFill>
              <a:latin typeface="Calibri Light" panose="020F0302020204030204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Wnioski składane za pomocą Generatora Wniosków, dostępnego pod adresem: </a:t>
            </a:r>
            <a:r>
              <a:rPr lang="en-US" sz="2000" u="sng" dirty="0">
                <a:solidFill>
                  <a:srgbClr val="C00000"/>
                </a:solidFill>
                <a:latin typeface="Calibri Light" panose="020F0302020204030204"/>
                <a:hlinkClick r:id="rId2"/>
              </a:rPr>
              <a:t>https://generator.niw.gov.pl/</a:t>
            </a:r>
            <a:endParaRPr lang="pl-PL" sz="2000" u="sng" dirty="0">
              <a:solidFill>
                <a:srgbClr val="C00000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Termin realizacji zadań i okresy finansowania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ramach Konkursu przewiduje się możliwość realizacji działań </a:t>
            </a:r>
            <a:r>
              <a:rPr lang="pl-PL" sz="1800" b="1" dirty="0">
                <a:solidFill>
                  <a:srgbClr val="C00000"/>
                </a:solidFill>
                <a:latin typeface="Calibri Light" panose="020F0302020204030204"/>
              </a:rPr>
              <a:t>od dnia złożenia wniosku do 31 grudnia 2020 r.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Wysokość dotacji udzielanej w ramach konkursu i wkład własny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ramach niniejszego Konkursu można ubiegać się o dotację w wysokości do</a:t>
            </a:r>
            <a:r>
              <a:rPr lang="pl-PL" altLang="pl-PL" sz="1800" b="1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Calibri Light" panose="020F0302020204030204" pitchFamily="34" charset="0"/>
              </a:rPr>
              <a:t> 10 000,00 zł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Nie przewiduje się wniesienia wkładu własnego w ramach konkursu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2000" u="sng" dirty="0">
              <a:solidFill>
                <a:srgbClr val="C00000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61950" lvl="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sz="1800" dirty="0">
              <a:solidFill>
                <a:srgbClr val="44546A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32825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Limit wniosków w konkursie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ramach Konkursu uprawniona organizacja może złożyć: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jeden wniosek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na pokrycie wydatków wynikających z nagłych potrzeb organizacji powstałych w wyniku wystąpienia nieprzewidzianych sytuacji i zdarzeń mogących mieć istotny wpływ na skuteczność działania organizacji i realizacji jej celów statutowych (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POMOC DORAŹNA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)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jeden wniosek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 na pokrycie kosztów uczestnictwa przedstawicieli organizacji w wydarzeniach z życia publicznego o charakterze ogólnopolskim, ponadregionalnym, a także międzynarodowym, istotnych zarówno z punktu widzenia sektora pozarządowego lub związanych z branżą, w której działa dana organizacja (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ŻYCIE PUBLICZNE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)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Wnioski składane będą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wyłącznie samodzielnie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– tworzenie grup partnerskich nie jest dozwolone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2000" u="sng" dirty="0">
              <a:solidFill>
                <a:srgbClr val="C00000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61950" lvl="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sz="1800" dirty="0">
              <a:solidFill>
                <a:srgbClr val="44546A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89705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Wniosek – co wypełnić?</a:t>
            </a: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A WNIOSKU – DANE WNIOSKODAWCY</a:t>
            </a: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endParaRPr lang="pl-PL" sz="11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00050" lvl="0" indent="-40005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pl-PL" sz="1800" dirty="0">
                <a:solidFill>
                  <a:srgbClr val="C00000"/>
                </a:solidFill>
                <a:latin typeface="Tw Cen MT" panose="020B0602020104020603" pitchFamily="34" charset="-18"/>
              </a:rPr>
              <a:t>CZĘŚĆ B WNIOSKU – INFORMACJE O ZADANIU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Działalność Wnioskodawcy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Tytuł zadania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Okres realizacji zadania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POMOC DORAŹNA: Opis sytuacji wymagającej wsparcia doraźnego; Działania; Inne możliwości rozwiązania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ŻYCIE PUBLICZNE: Opis wydarzenia; Znaczenie wydarzenia; Działania; Inne możliwości rozwiązania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Budżet wsparcia doraźnego: Wnioskowana kwota dotacji,  Uwagi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Promocja wsparcia udzielonego w ramach Programu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Osoba/osoby uprawnione do reprezentowania wnioskodawcy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sz="1800" i="1" dirty="0">
                <a:solidFill>
                  <a:prstClr val="black"/>
                </a:solidFill>
                <a:latin typeface="Calibri Light" panose="020F0302020204030204"/>
              </a:rPr>
              <a:t>Uwaga! Do wniosku nie dodaje się załączników!</a:t>
            </a:r>
          </a:p>
        </p:txBody>
      </p:sp>
    </p:spTree>
    <p:extLst>
      <p:ext uri="{BB962C8B-B14F-4D97-AF65-F5344CB8AC3E}">
        <p14:creationId xmlns:p14="http://schemas.microsoft.com/office/powerpoint/2010/main" val="26550595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POMOC DORAŹNA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Działalność Wnioskodawcy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czym zajmuje się organizacja i kto jest odbiorcą działań organizacji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Opis sytuacji wymagającej wsparcia doraźnego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dlaczego organizacja potrzebuje wsparcia doraźnego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Działania</a:t>
            </a:r>
            <a:r>
              <a:rPr lang="pl-PL" sz="1800" dirty="0">
                <a:solidFill>
                  <a:srgbClr val="C00000"/>
                </a:solidFill>
                <a:latin typeface="Calibri Light" panose="020F0302020204030204"/>
              </a:rPr>
              <a:t>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działania, które zostaną podjęte przy wykorzystaniu środków pochodzących z dotacji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 czy realizacja działań rozwiąże opisany wcześniej problem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 w jaki sposób pomoże to organizacji w dalszym funkcjonowaniu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wskazać, czy zostanie uzyskana wartość dodana w odniesieniu do poprzednich warunków działania organizacji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Inne możliwości rozwiązania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jakie działania i próby podjęto, do jakich instytucji, organizacji, partnerów organizacja zwracała się o pomoc, jakie były powody, dla których tej pomocy nie uzyskano lub zakres pomocy jest niewystarczający (dotacja w ramach wsparcia doraźnego może zostać przyznana tylko w przypadku, gdy wyczerpano inne możliwości rozwiązania problemu</a:t>
            </a:r>
            <a:r>
              <a:rPr lang="pl-PL" sz="1600" i="1" dirty="0">
                <a:solidFill>
                  <a:prstClr val="black"/>
                </a:solidFill>
                <a:latin typeface="Calibri Light" panose="020F0302020204030204"/>
              </a:rPr>
              <a:t>) </a:t>
            </a:r>
            <a:endParaRPr lang="pl-PL" sz="16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Budżet wsparcia doraźnego: wnioskowana kwota dotacji, uwagi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przedstawić kalkulację kosztów realizacji zadania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 wszystkie informacje, które mogą być pomocne podczas oceny budżetu wniosku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890540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7" y="1161026"/>
            <a:ext cx="11683913" cy="546524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ŻYCIE PUBLICZNE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Działalność Wnioskodawcy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czym zajmuje się organizacja i kto jest odbiorcą działań organizacji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C00000"/>
                </a:solidFill>
                <a:latin typeface="Calibri Light" panose="020F0302020204030204"/>
              </a:rPr>
              <a:t>Opis wydarzenia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nazwa wydarzenia, organizator, lokalizacja, termin i główne elementy programu oraz termin zgłoszeń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1900" dirty="0">
                <a:solidFill>
                  <a:srgbClr val="C00000"/>
                </a:solidFill>
                <a:latin typeface="Calibri Light" panose="020F0302020204030204"/>
              </a:rPr>
              <a:t>Znaczenie wydarzenia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najważniejsze powody, dla których chcą Państwo uczestniczyć w wydarzeniu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wskazać, w jaki sposób wydarzenie związane jest z działalnością statutową organizacji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wpływ wydarzenia na kształtowanie polityk publicznych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 wartość dodaną w odniesieniu do uczestnictwa w wydarzeniu</a:t>
            </a:r>
            <a:endParaRPr lang="pl-PL" sz="2000" dirty="0">
              <a:solidFill>
                <a:srgbClr val="C00000"/>
              </a:solidFill>
              <a:latin typeface="Calibri Light" panose="020F0302020204030204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1900" dirty="0">
                <a:solidFill>
                  <a:srgbClr val="C00000"/>
                </a:solidFill>
                <a:latin typeface="Calibri Light" panose="020F0302020204030204"/>
              </a:rPr>
              <a:t>Działania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działania, które zostaną podjęte przy wykorzystaniu środków z dotacji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określić liczbę osób, które planują uczestniczyć w wydarzeniu, rodzaj transportu, jaki zostanie wykorzystany, liczbę noclegów</a:t>
            </a:r>
            <a:endParaRPr lang="pl-PL" sz="2000" dirty="0">
              <a:solidFill>
                <a:srgbClr val="C00000"/>
              </a:solidFill>
              <a:latin typeface="Calibri Light" panose="020F0302020204030204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pl-PL" sz="1900" dirty="0">
                <a:solidFill>
                  <a:srgbClr val="C00000"/>
                </a:solidFill>
                <a:latin typeface="Calibri Light" panose="020F0302020204030204"/>
              </a:rPr>
              <a:t>Inne możliwości rozwiązania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opisać jakie działania i próby podjęto, do jakich instytucji, organizacji, partnerów organizacja zwracała się o pomoc, jakie były powody, dla których tej pomocy nie uzyskano lub zakres pomocy jest niewystarczający (dotacja w ramach wsparcia doraźnego może zostać przyznana tylko w przypadku, gdy wyczerpano inne możliwości rozwiązania problemu</a:t>
            </a:r>
            <a:r>
              <a:rPr lang="pl-PL" sz="1600" i="1" dirty="0">
                <a:solidFill>
                  <a:prstClr val="black"/>
                </a:solidFill>
                <a:latin typeface="Calibri Light" panose="020F0302020204030204"/>
              </a:rPr>
              <a:t>)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l-PL" sz="1900" dirty="0">
                <a:solidFill>
                  <a:srgbClr val="C00000"/>
                </a:solidFill>
                <a:latin typeface="Calibri Light" panose="020F0302020204030204"/>
              </a:rPr>
              <a:t>Budżet wsparcia doraźnego: wnioskowana kwota dotacji, uwagi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przedstawić kalkulację kosztów realizacji zadania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prstClr val="black"/>
                </a:solidFill>
                <a:latin typeface="Calibri Light" panose="020F0302020204030204"/>
              </a:rPr>
              <a:t>wskazać wszystkie informacje, które mogą być pomocne podczas oceny budżetu wniosku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370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236538" y="1161026"/>
            <a:ext cx="10243894" cy="511054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solidFill>
                  <a:srgbClr val="C00000"/>
                </a:solidFill>
                <a:latin typeface="Tw Cen MT" panose="020B0602020104020603" pitchFamily="34" charset="-18"/>
              </a:rPr>
              <a:t>Ocena formalna i merytoryczna</a:t>
            </a:r>
          </a:p>
          <a:p>
            <a:pPr marL="285750" lvl="0" indent="-28575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Wnioskodawca, którego wniosek został zwrócony z powodu niespełnienia kryteriów formalnych lub merytorycznych,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może ponownie złożyć wniosek po jego poprawieniu lub uzupełnieniu 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do czasu zakończenia Konkursu</a:t>
            </a:r>
          </a:p>
          <a:p>
            <a:pPr marL="285750" lvl="0" indent="-28575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W ramach niniejszego konkursu </a:t>
            </a:r>
            <a:r>
              <a:rPr lang="pl-PL" sz="1800" b="1" dirty="0">
                <a:solidFill>
                  <a:prstClr val="black"/>
                </a:solidFill>
                <a:latin typeface="Calibri Light" panose="020F0302020204030204"/>
              </a:rPr>
              <a:t>nie przewiduje się trybu odwoławczego</a:t>
            </a:r>
            <a:r>
              <a:rPr lang="pl-PL" sz="1800" dirty="0">
                <a:solidFill>
                  <a:prstClr val="black"/>
                </a:solidFill>
                <a:latin typeface="Calibri Light" panose="020F0302020204030204"/>
              </a:rPr>
              <a:t>, ani od oceny formalnej, ani od oceny merytorycznej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1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18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61950" lvl="0" indent="-36195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l-PL" altLang="pl-PL" sz="1800" dirty="0">
              <a:solidFill>
                <a:srgbClr val="44546A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615726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250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42828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3437</Words>
  <Application>Microsoft Office PowerPoint</Application>
  <PresentationFormat>Panoramiczny</PresentationFormat>
  <Paragraphs>577</Paragraphs>
  <Slides>47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56" baseType="lpstr">
      <vt:lpstr>Arial</vt:lpstr>
      <vt:lpstr>Calibri</vt:lpstr>
      <vt:lpstr>Calibri Light</vt:lpstr>
      <vt:lpstr>Symbol</vt:lpstr>
      <vt:lpstr>Times New Roman</vt:lpstr>
      <vt:lpstr>Tw Cen MT</vt:lpstr>
      <vt:lpstr>Webdings</vt:lpstr>
      <vt:lpstr>Wingdings 2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Werpachowski</dc:creator>
  <cp:lastModifiedBy>Georgina Giedlarowiec</cp:lastModifiedBy>
  <cp:revision>68</cp:revision>
  <cp:lastPrinted>2019-11-06T09:21:07Z</cp:lastPrinted>
  <dcterms:created xsi:type="dcterms:W3CDTF">2019-02-14T10:36:04Z</dcterms:created>
  <dcterms:modified xsi:type="dcterms:W3CDTF">2019-11-08T10:46:50Z</dcterms:modified>
</cp:coreProperties>
</file>